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9.xml" ContentType="application/vnd.openxmlformats-officedocument.presentationml.notesSlide+xml"/>
  <Override PartName="/ppt/ink/ink1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43" r:id="rId2"/>
    <p:sldId id="404" r:id="rId3"/>
    <p:sldId id="406" r:id="rId4"/>
    <p:sldId id="378" r:id="rId5"/>
    <p:sldId id="374" r:id="rId6"/>
    <p:sldId id="371" r:id="rId7"/>
    <p:sldId id="415" r:id="rId8"/>
    <p:sldId id="380" r:id="rId9"/>
    <p:sldId id="402" r:id="rId10"/>
    <p:sldId id="372" r:id="rId11"/>
    <p:sldId id="416" r:id="rId12"/>
    <p:sldId id="407" r:id="rId13"/>
    <p:sldId id="392" r:id="rId14"/>
    <p:sldId id="411" r:id="rId15"/>
    <p:sldId id="412" r:id="rId16"/>
    <p:sldId id="410" r:id="rId17"/>
    <p:sldId id="413" r:id="rId18"/>
    <p:sldId id="409" r:id="rId19"/>
    <p:sldId id="414" r:id="rId20"/>
    <p:sldId id="394" r:id="rId21"/>
    <p:sldId id="403" r:id="rId22"/>
    <p:sldId id="405" r:id="rId23"/>
    <p:sldId id="367" r:id="rId24"/>
    <p:sldId id="360" r:id="rId25"/>
    <p:sldId id="373" r:id="rId26"/>
    <p:sldId id="387" r:id="rId27"/>
    <p:sldId id="386" r:id="rId28"/>
    <p:sldId id="388" r:id="rId29"/>
    <p:sldId id="389" r:id="rId30"/>
    <p:sldId id="366" r:id="rId31"/>
    <p:sldId id="381" r:id="rId32"/>
    <p:sldId id="382" r:id="rId33"/>
    <p:sldId id="368" r:id="rId34"/>
    <p:sldId id="363" r:id="rId35"/>
    <p:sldId id="408" r:id="rId36"/>
    <p:sldId id="417" r:id="rId37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com" id="{F2370766-EF2C-40D6-A32D-72502B707029}">
          <p14:sldIdLst>
            <p14:sldId id="343"/>
            <p14:sldId id="404"/>
            <p14:sldId id="406"/>
          </p14:sldIdLst>
        </p14:section>
        <p14:section name="Why SQL?" id="{747552BB-073D-6E4B-AF3A-A3C5E3BDAB5D}">
          <p14:sldIdLst>
            <p14:sldId id="378"/>
          </p14:sldIdLst>
        </p14:section>
        <p14:section name="Hypothesis" id="{EFB6D6A7-424E-A442-8262-910721EF28BD}">
          <p14:sldIdLst>
            <p14:sldId id="374"/>
            <p14:sldId id="371"/>
            <p14:sldId id="415"/>
            <p14:sldId id="380"/>
          </p14:sldIdLst>
        </p14:section>
        <p14:section name="HiveRunner" id="{6F7097AB-9BAD-8246-8961-E3189A821167}">
          <p14:sldIdLst>
            <p14:sldId id="402"/>
            <p14:sldId id="372"/>
            <p14:sldId id="416"/>
          </p14:sldIdLst>
        </p14:section>
        <p14:section name="Modularisation" id="{4EF445C2-CA72-254F-9D46-B030A0868986}">
          <p14:sldIdLst>
            <p14:sldId id="407"/>
            <p14:sldId id="392"/>
            <p14:sldId id="411"/>
            <p14:sldId id="412"/>
            <p14:sldId id="410"/>
            <p14:sldId id="413"/>
            <p14:sldId id="409"/>
            <p14:sldId id="414"/>
            <p14:sldId id="394"/>
            <p14:sldId id="403"/>
            <p14:sldId id="405"/>
          </p14:sldIdLst>
        </p14:section>
        <p14:section name="Mutant swarm" id="{3CF457C4-0696-0047-9AF2-8CCC11056934}">
          <p14:sldIdLst>
            <p14:sldId id="367"/>
            <p14:sldId id="360"/>
            <p14:sldId id="373"/>
            <p14:sldId id="387"/>
            <p14:sldId id="386"/>
            <p14:sldId id="388"/>
            <p14:sldId id="389"/>
            <p14:sldId id="366"/>
            <p14:sldId id="381"/>
            <p14:sldId id="382"/>
          </p14:sldIdLst>
        </p14:section>
        <p14:section name="Summary" id="{07ADA1DE-A421-E241-903A-8B507D78E9B3}">
          <p14:sldIdLst>
            <p14:sldId id="368"/>
            <p14:sldId id="363"/>
            <p14:sldId id="408"/>
          </p14:sldIdLst>
        </p14:section>
        <p14:section name="Unused" id="{FF470FE7-9B81-D24F-9BB5-0C88D1339E58}">
          <p14:sldIdLst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9" pos="3327" userDrawn="1">
          <p15:clr>
            <a:srgbClr val="A4A3A4"/>
          </p15:clr>
        </p15:guide>
        <p15:guide id="10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2059"/>
    <a:srgbClr val="4E4E4E"/>
    <a:srgbClr val="5B5B5B"/>
    <a:srgbClr val="F2F0F2"/>
    <a:srgbClr val="4BB65A"/>
    <a:srgbClr val="A72226"/>
    <a:srgbClr val="F3F1F3"/>
    <a:srgbClr val="CB2C30"/>
    <a:srgbClr val="DFA3A4"/>
    <a:srgbClr val="F58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0748" autoAdjust="0"/>
  </p:normalViewPr>
  <p:slideViewPr>
    <p:cSldViewPr snapToGrid="0" showGuides="1">
      <p:cViewPr varScale="1">
        <p:scale>
          <a:sx n="139" d="100"/>
          <a:sy n="139" d="100"/>
        </p:scale>
        <p:origin x="1600" y="168"/>
      </p:cViewPr>
      <p:guideLst>
        <p:guide pos="3327"/>
        <p:guide orient="horz" pos="1800"/>
      </p:guideLst>
    </p:cSldViewPr>
  </p:slideViewPr>
  <p:outlineViewPr>
    <p:cViewPr>
      <p:scale>
        <a:sx n="33" d="100"/>
        <a:sy n="33" d="100"/>
      </p:scale>
      <p:origin x="0" y="-51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14485274638142E-2"/>
          <c:y val="6.0594004335733566E-2"/>
          <c:w val="0.93754284198718874"/>
          <c:h val="0.744936250912195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File Moves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Monolithic Query</c:v>
                </c:pt>
                <c:pt idx="1">
                  <c:v>Views</c:v>
                </c:pt>
                <c:pt idx="2">
                  <c:v>Chained Tables</c:v>
                </c:pt>
                <c:pt idx="3">
                  <c:v>Chained Tables (Temporary)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0B-0046-94CD-0A6C15996A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Map-Only Jobs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Monolithic Query</c:v>
                </c:pt>
                <c:pt idx="1">
                  <c:v>Views</c:v>
                </c:pt>
                <c:pt idx="2">
                  <c:v>Chained Tables</c:v>
                </c:pt>
                <c:pt idx="3">
                  <c:v>Chained Tables (Temporary)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0B-0046-94CD-0A6C15996A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MapReduce Jobs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Monolithic Query</c:v>
                </c:pt>
                <c:pt idx="1">
                  <c:v>Views</c:v>
                </c:pt>
                <c:pt idx="2">
                  <c:v>Chained Tables</c:v>
                </c:pt>
                <c:pt idx="3">
                  <c:v>Chained Tables (Temporary)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0B-0046-94CD-0A6C15996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5394479"/>
        <c:axId val="2085248431"/>
      </c:barChart>
      <c:catAx>
        <c:axId val="2085394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248431"/>
        <c:crosses val="autoZero"/>
        <c:auto val="1"/>
        <c:lblAlgn val="ctr"/>
        <c:lblOffset val="100"/>
        <c:noMultiLvlLbl val="0"/>
      </c:catAx>
      <c:valAx>
        <c:axId val="2085248431"/>
        <c:scaling>
          <c:orientation val="minMax"/>
          <c:max val="5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39447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Time Taken (seconds)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Monolithic Query</c:v>
                </c:pt>
                <c:pt idx="1">
                  <c:v>Views</c:v>
                </c:pt>
                <c:pt idx="2">
                  <c:v>Chained Tables</c:v>
                </c:pt>
                <c:pt idx="3">
                  <c:v>Chained Tables (Temporary)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1848</c:v>
                </c:pt>
                <c:pt idx="1">
                  <c:v>1842</c:v>
                </c:pt>
                <c:pt idx="2">
                  <c:v>2027</c:v>
                </c:pt>
                <c:pt idx="3">
                  <c:v>2015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4-494E-98B5-98B0552D1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3016447"/>
        <c:axId val="2107079743"/>
      </c:barChart>
      <c:catAx>
        <c:axId val="208301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079743"/>
        <c:crosses val="autoZero"/>
        <c:auto val="1"/>
        <c:lblAlgn val="ctr"/>
        <c:lblOffset val="100"/>
        <c:noMultiLvlLbl val="0"/>
      </c:catAx>
      <c:valAx>
        <c:axId val="2107079743"/>
        <c:scaling>
          <c:orientation val="minMax"/>
          <c:max val="20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016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11:07.6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0,'41'5,"3"1,-12-5,1 2,7-3,-5 0,-4 0,4 0,-9 0,3 0,-11 0,10 0,-10 0,4 0,2 0,-6 0,7 0,-5 0,1 0,-4 0,3 0,-3 0,4 0,3 0,-2 0,6 0,-6 0,6 0,12 0,-11 0,13 0,-20 0,7 0,-7 0,3 0,-5 0,5 0,-3 0,3 0,0 0,1 0,-1 3,4 2,-3 2,8 0,-3 1,4 0,0-1,1 1,5 0,-1 0,1 1,0-1,0 0,13 0,-15-4,9 3,-18-3,-4 3,3-3,-7 2,7-2,-7 0,3 3,-8-7,-1 3,-1 0,0-2,2 1,0-2,-3 0,2-2,-1 1,2-2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38:45.2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1,'83'0,"-3"0,-15 0,7 0,-4 0,10 0,-11 0,11 0,-22 0,2 0,-13 0,-3 0,-6 0,0 3,-20-2,3 2,-13-3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1T11:07:56.9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1,'73'0,"-7"0,-20 0,1 0,11 0,7 0,-13 0,9 0,-6 0,-6 0,9 0,-12 0,-4 0,-5 0,-3 0,-12 0,3 0,-4 0,-4 0,3 0,-3 0,9 0,-8 0,8 0,-13 0,0 0,6 0,-5 0,4 0,-1 0,-5 0,9 0,-8 0,5 0,-3 0,-2 0,7 0,-5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11:09.6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1,'44'0,"0"0,-13 0,0 0,20 0,-7 0,20 0,2 0,15 0,0 0,13 0,-5 0,6 0,-6 0,5 0,-13 0,-11 0,-1 0,-9 0,-5 0,7 0,3 0,-14 0,7 0,-24 0,-3 0,-6 0,0 0,-4 0,-4 0,3 0,-7 0,4 0,-2 0,1 0,3 0,-3 0,0 0,2 0,-4 0,4 0,1 0,-2 0,2 0,-3 0,-3 0,3 0,7 0,-1 0,1 0,-7 0,-3 0,5 0,-2 0,0 0,0 0,-4 0,5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11:11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0,'42'10,"-8"-4,-14-3,-3-3,8 0,-3 0,3 0,0 0,-4 0,1 0,-6 0,-4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11:14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65,'77'0,"-5"0,-13 0,7 0,7 0,14 0,2 0,-39 0,1 0,5 0,0 0,-1 0,0 0,10 0,-2 0,-11 0,-1 0,13 0,-2 0,36 0,-11 0,-24 0,-4 0,-8 0,3 0,0 0,-4 0,15 0,-10-7,-3 5,-12-9,-4 7,-5 0,-6-3,-4 3,-4-2,-1 2,-3-2,1 3,1-3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11:17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1,'53'0,"-8"0,-29 0,1 0,4 0,-4 0,2 0,-5 0,2 0,0 0,-2 0,7 0,-10 0,9 0,-8 0,5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38:22.7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1,'62'0,"-9"0,-18 0,0 0,-4 0,-1 0,4 0,-12 0,12 0,-8 0,0 0,3 0,-8 0,4 0,0 0,-3 0,2 0,-3 0,4 0,-4 0,4 0,-1 0,-3 0,4 0,8 0,-10 0,10 0,-16 0,2 0,-5 0,2 0,-1 0,4 0,-3 0,5 0,-8 0,2 0,5 0,-9 0,9 0,-5 0,3 0,1 0,0 0,-5 0,6 0,-3 0,0 0,3 0,-7 0,3 0,2 0,-4 0,6 0,-4 0,2 0,-3 0,3 0,-4 0,3 0,0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38:26.8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1,'73'0,"-7"0,-20 0,1 0,11 0,7 0,-13 0,9 0,-6 0,-6 0,9 0,-12 0,-4 0,-5 0,-3 0,-12 0,3 0,-4 0,-4 0,3 0,-3 0,9 0,-8 0,8 0,-13 0,0 0,6 0,-5 0,4 0,-1 0,-5 0,9 0,-8 0,5 0,-3 0,-2 0,7 0,-5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38:33.2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0,'44'0,"-7"0,-25 0,8 0,-6 0,5 0,-3 0,-2 0,10 0,-10 0,10 0,-10 0,6 0,-7 0,6 0,-4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9T15:38:39.3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1,'43'0,"-4"0,-19 0,5 0,-3 0,-1 0,-5 0,-3 0,4 0,-1 0,1 0,0 0,-4 0,3 0,-1 0,2 5,-3-1,0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93703-C8D2-4FA6-815F-62925E92A84F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FD2F1-BA86-440F-B762-9CB03F449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7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3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Easy to write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Difficult to maintain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Hard to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Would like to decompose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into units!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Modularise with Hive…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056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Chained tables – common pattern in our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Belief that views have adverse performance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46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4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46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27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3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8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51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Java/Cascading</a:t>
            </a:r>
          </a:p>
          <a:p>
            <a:r>
              <a:rPr lang="en-US" dirty="0"/>
              <a:t>Modular</a:t>
            </a:r>
          </a:p>
          <a:p>
            <a:r>
              <a:rPr lang="en-US" dirty="0"/>
              <a:t>Automated testing</a:t>
            </a:r>
          </a:p>
          <a:p>
            <a:endParaRPr lang="en-US" dirty="0"/>
          </a:p>
          <a:p>
            <a:r>
              <a:rPr lang="en-US" dirty="0"/>
              <a:t>SQL</a:t>
            </a:r>
          </a:p>
          <a:p>
            <a:r>
              <a:rPr lang="en-US" dirty="0"/>
              <a:t>Manual testing</a:t>
            </a:r>
          </a:p>
          <a:p>
            <a:r>
              <a:rPr lang="en-US" dirty="0"/>
              <a:t>Long cycle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2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Query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Number of jobs – rough estimation of work/overheads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46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very similar</a:t>
            </a:r>
          </a:p>
          <a:p>
            <a:r>
              <a:rPr lang="en-US" dirty="0"/>
              <a:t>Takeaways</a:t>
            </a:r>
          </a:p>
          <a:p>
            <a:r>
              <a:rPr lang="en-US" dirty="0"/>
              <a:t>You can use any</a:t>
            </a:r>
          </a:p>
          <a:p>
            <a:r>
              <a:rPr lang="en-US" dirty="0"/>
              <a:t>Views don’t seems to adversely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325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59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80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42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895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527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25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62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47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Accessible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Powerful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Widely taught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527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00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92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71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63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13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75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2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Innovation in data processing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Hadoop changes everything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Higher levels of abstraction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Streaming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SQL follows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recently as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Cloud services also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7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tests empower developers in the testing process</a:t>
            </a:r>
          </a:p>
          <a:p>
            <a:r>
              <a:rPr lang="en-US" dirty="0"/>
              <a:t>Hours spent writing tests saves days cleaning up erroneous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4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1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25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85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FD2F1-BA86-440F-B762-9CB03F4490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03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Red - Picture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D2481C-E0DA-455D-A497-316D1C8849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4056" cy="2357438"/>
          </a:xfrm>
          <a:solidFill>
            <a:schemeClr val="bg1"/>
          </a:solidFill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238DED0B-EF60-44D2-98A7-10F803DA2C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4057" y="0"/>
            <a:ext cx="2072940" cy="2357438"/>
          </a:xfrm>
          <a:solidFill>
            <a:schemeClr val="bg1"/>
          </a:solidFill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1CFC5D91-7E6E-4F7B-B13A-C0C427531C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6997" y="0"/>
            <a:ext cx="5413003" cy="2357438"/>
          </a:xfrm>
          <a:solidFill>
            <a:schemeClr val="bg1"/>
          </a:solidFill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2357437"/>
            <a:ext cx="9396412" cy="13932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lnSpc>
                <a:spcPts val="4500"/>
              </a:lnSpc>
              <a:defRPr sz="4400" spc="-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3538" y="3791255"/>
            <a:ext cx="9396412" cy="792115"/>
          </a:xfrm>
        </p:spPr>
        <p:txBody>
          <a:bodyPr lIns="0">
            <a:noAutofit/>
          </a:bodyPr>
          <a:lstStyle>
            <a:lvl1pPr marL="0" indent="0" algn="l">
              <a:lnSpc>
                <a:spcPts val="3000"/>
              </a:lnSpc>
              <a:buNone/>
              <a:defRPr sz="2400" b="0" spc="-16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Sub-heading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4628161"/>
            <a:ext cx="9405736" cy="349250"/>
          </a:xfrm>
        </p:spPr>
        <p:txBody>
          <a:bodyPr lIns="0" rIns="0">
            <a:noAutofit/>
          </a:bodyPr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grpSp>
        <p:nvGrpSpPr>
          <p:cNvPr id="11" name="Graphic 32">
            <a:extLst>
              <a:ext uri="{FF2B5EF4-FFF2-40B4-BE49-F238E27FC236}">
                <a16:creationId xmlns:a16="http://schemas.microsoft.com/office/drawing/2014/main" id="{E251FF3F-A4F9-4CE5-9F44-62886AA02643}"/>
              </a:ext>
            </a:extLst>
          </p:cNvPr>
          <p:cNvGrpSpPr/>
          <p:nvPr/>
        </p:nvGrpSpPr>
        <p:grpSpPr>
          <a:xfrm>
            <a:off x="8119723" y="4521554"/>
            <a:ext cx="1735702" cy="1022400"/>
            <a:chOff x="8119723" y="4521554"/>
            <a:chExt cx="1735702" cy="10224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48BE93-3937-42FE-AB46-A38D0E94BB69}"/>
                </a:ext>
              </a:extLst>
            </p:cNvPr>
            <p:cNvSpPr/>
            <p:nvPr/>
          </p:nvSpPr>
          <p:spPr>
            <a:xfrm>
              <a:off x="9777879" y="5282546"/>
              <a:ext cx="81520" cy="40760"/>
            </a:xfrm>
            <a:custGeom>
              <a:avLst/>
              <a:gdLst/>
              <a:ahLst/>
              <a:cxnLst/>
              <a:rect l="0" t="0" r="0" b="0"/>
              <a:pathLst>
                <a:path w="81520" h="40760">
                  <a:moveTo>
                    <a:pt x="17595" y="40624"/>
                  </a:moveTo>
                  <a:cubicBezTo>
                    <a:pt x="15402" y="40587"/>
                    <a:pt x="13639" y="38809"/>
                    <a:pt x="13621" y="36616"/>
                  </a:cubicBezTo>
                  <a:lnTo>
                    <a:pt x="13621" y="9715"/>
                  </a:lnTo>
                  <a:lnTo>
                    <a:pt x="5944" y="9715"/>
                  </a:lnTo>
                  <a:cubicBezTo>
                    <a:pt x="4068" y="9715"/>
                    <a:pt x="2548" y="8194"/>
                    <a:pt x="2548" y="6318"/>
                  </a:cubicBezTo>
                  <a:cubicBezTo>
                    <a:pt x="2633" y="4479"/>
                    <a:pt x="4105" y="3007"/>
                    <a:pt x="5944" y="2921"/>
                  </a:cubicBezTo>
                  <a:lnTo>
                    <a:pt x="29211" y="2921"/>
                  </a:lnTo>
                  <a:cubicBezTo>
                    <a:pt x="31051" y="3007"/>
                    <a:pt x="32522" y="4479"/>
                    <a:pt x="32608" y="6318"/>
                  </a:cubicBezTo>
                  <a:cubicBezTo>
                    <a:pt x="32608" y="8194"/>
                    <a:pt x="31087" y="9715"/>
                    <a:pt x="29211" y="9715"/>
                  </a:cubicBezTo>
                  <a:lnTo>
                    <a:pt x="21535" y="9715"/>
                  </a:lnTo>
                  <a:lnTo>
                    <a:pt x="21535" y="36616"/>
                  </a:lnTo>
                  <a:cubicBezTo>
                    <a:pt x="21535" y="38804"/>
                    <a:pt x="19782" y="40587"/>
                    <a:pt x="17595" y="40624"/>
                  </a:cubicBezTo>
                  <a:close/>
                  <a:moveTo>
                    <a:pt x="75100" y="40624"/>
                  </a:moveTo>
                  <a:cubicBezTo>
                    <a:pt x="72927" y="40569"/>
                    <a:pt x="71194" y="38791"/>
                    <a:pt x="71194" y="36616"/>
                  </a:cubicBezTo>
                  <a:lnTo>
                    <a:pt x="71194" y="13451"/>
                  </a:lnTo>
                  <a:lnTo>
                    <a:pt x="61174" y="39401"/>
                  </a:lnTo>
                  <a:cubicBezTo>
                    <a:pt x="60779" y="40555"/>
                    <a:pt x="59524" y="41170"/>
                    <a:pt x="58370" y="40776"/>
                  </a:cubicBezTo>
                  <a:cubicBezTo>
                    <a:pt x="57725" y="40555"/>
                    <a:pt x="57217" y="40047"/>
                    <a:pt x="56996" y="39401"/>
                  </a:cubicBezTo>
                  <a:lnTo>
                    <a:pt x="46976" y="13451"/>
                  </a:lnTo>
                  <a:lnTo>
                    <a:pt x="46976" y="36854"/>
                  </a:lnTo>
                  <a:cubicBezTo>
                    <a:pt x="46995" y="39023"/>
                    <a:pt x="45272" y="40807"/>
                    <a:pt x="43104" y="40862"/>
                  </a:cubicBezTo>
                  <a:cubicBezTo>
                    <a:pt x="40911" y="40825"/>
                    <a:pt x="39148" y="39047"/>
                    <a:pt x="39130" y="36854"/>
                  </a:cubicBezTo>
                  <a:lnTo>
                    <a:pt x="39130" y="9069"/>
                  </a:lnTo>
                  <a:cubicBezTo>
                    <a:pt x="39097" y="5524"/>
                    <a:pt x="41944" y="2623"/>
                    <a:pt x="45490" y="2590"/>
                  </a:cubicBezTo>
                  <a:cubicBezTo>
                    <a:pt x="48189" y="2565"/>
                    <a:pt x="50615" y="4231"/>
                    <a:pt x="51562" y="6759"/>
                  </a:cubicBezTo>
                  <a:lnTo>
                    <a:pt x="59068" y="26324"/>
                  </a:lnTo>
                  <a:lnTo>
                    <a:pt x="66643" y="6759"/>
                  </a:lnTo>
                  <a:cubicBezTo>
                    <a:pt x="67546" y="4234"/>
                    <a:pt x="69939" y="2548"/>
                    <a:pt x="72621" y="2548"/>
                  </a:cubicBezTo>
                  <a:cubicBezTo>
                    <a:pt x="76204" y="2547"/>
                    <a:pt x="79109" y="5452"/>
                    <a:pt x="79109" y="9035"/>
                  </a:cubicBezTo>
                  <a:cubicBezTo>
                    <a:pt x="79109" y="9046"/>
                    <a:pt x="79109" y="9058"/>
                    <a:pt x="79109" y="9069"/>
                  </a:cubicBezTo>
                  <a:lnTo>
                    <a:pt x="79109" y="36854"/>
                  </a:lnTo>
                  <a:cubicBezTo>
                    <a:pt x="79072" y="39052"/>
                    <a:pt x="77299" y="40826"/>
                    <a:pt x="75100" y="40862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E1995-8205-4062-A21B-FF52744CDC4E}"/>
                </a:ext>
              </a:extLst>
            </p:cNvPr>
            <p:cNvSpPr/>
            <p:nvPr/>
          </p:nvSpPr>
          <p:spPr>
            <a:xfrm>
              <a:off x="8117175" y="5283003"/>
              <a:ext cx="217387" cy="258148"/>
            </a:xfrm>
            <a:custGeom>
              <a:avLst/>
              <a:gdLst/>
              <a:ahLst/>
              <a:cxnLst/>
              <a:rect l="0" t="0" r="0" b="0"/>
              <a:pathLst>
                <a:path w="217387" h="258147">
                  <a:moveTo>
                    <a:pt x="178971" y="239212"/>
                  </a:moveTo>
                  <a:lnTo>
                    <a:pt x="178971" y="144106"/>
                  </a:lnTo>
                  <a:lnTo>
                    <a:pt x="40149" y="144106"/>
                  </a:lnTo>
                  <a:lnTo>
                    <a:pt x="40149" y="239212"/>
                  </a:lnTo>
                  <a:cubicBezTo>
                    <a:pt x="40151" y="249442"/>
                    <a:pt x="31966" y="257793"/>
                    <a:pt x="21739" y="257996"/>
                  </a:cubicBezTo>
                  <a:cubicBezTo>
                    <a:pt x="11297" y="257998"/>
                    <a:pt x="2769" y="249652"/>
                    <a:pt x="2548" y="239212"/>
                  </a:cubicBezTo>
                  <a:lnTo>
                    <a:pt x="2548" y="22165"/>
                  </a:lnTo>
                  <a:cubicBezTo>
                    <a:pt x="2711" y="11841"/>
                    <a:pt x="11041" y="3511"/>
                    <a:pt x="21365" y="3347"/>
                  </a:cubicBezTo>
                  <a:cubicBezTo>
                    <a:pt x="31737" y="3385"/>
                    <a:pt x="40130" y="11793"/>
                    <a:pt x="40149" y="22165"/>
                  </a:cubicBezTo>
                  <a:lnTo>
                    <a:pt x="40149" y="110478"/>
                  </a:lnTo>
                  <a:lnTo>
                    <a:pt x="178971" y="110478"/>
                  </a:lnTo>
                  <a:lnTo>
                    <a:pt x="178971" y="22165"/>
                  </a:lnTo>
                  <a:cubicBezTo>
                    <a:pt x="178529" y="11781"/>
                    <a:pt x="186589" y="3006"/>
                    <a:pt x="196972" y="2565"/>
                  </a:cubicBezTo>
                  <a:cubicBezTo>
                    <a:pt x="207356" y="2123"/>
                    <a:pt x="216131" y="10183"/>
                    <a:pt x="216572" y="20566"/>
                  </a:cubicBezTo>
                  <a:cubicBezTo>
                    <a:pt x="216595" y="21099"/>
                    <a:pt x="216595" y="21632"/>
                    <a:pt x="216572" y="22165"/>
                  </a:cubicBezTo>
                  <a:lnTo>
                    <a:pt x="216572" y="239212"/>
                  </a:lnTo>
                  <a:cubicBezTo>
                    <a:pt x="216131" y="249596"/>
                    <a:pt x="207356" y="257655"/>
                    <a:pt x="196972" y="257214"/>
                  </a:cubicBezTo>
                  <a:cubicBezTo>
                    <a:pt x="187208" y="256799"/>
                    <a:pt x="179386" y="248977"/>
                    <a:pt x="178971" y="239212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5294834-A922-4A73-B080-F7688DA67F53}"/>
                </a:ext>
              </a:extLst>
            </p:cNvPr>
            <p:cNvSpPr/>
            <p:nvPr/>
          </p:nvSpPr>
          <p:spPr>
            <a:xfrm>
              <a:off x="8357762" y="5350445"/>
              <a:ext cx="186817" cy="193611"/>
            </a:xfrm>
            <a:custGeom>
              <a:avLst/>
              <a:gdLst/>
              <a:ahLst/>
              <a:cxnLst/>
              <a:rect l="0" t="0" r="0" b="0"/>
              <a:pathLst>
                <a:path w="186817" h="193610">
                  <a:moveTo>
                    <a:pt x="2548" y="97654"/>
                  </a:moveTo>
                  <a:cubicBezTo>
                    <a:pt x="2548" y="45380"/>
                    <a:pt x="37907" y="2548"/>
                    <a:pt x="94258" y="2548"/>
                  </a:cubicBezTo>
                  <a:cubicBezTo>
                    <a:pt x="150609" y="2548"/>
                    <a:pt x="185968" y="45414"/>
                    <a:pt x="185968" y="97654"/>
                  </a:cubicBezTo>
                  <a:cubicBezTo>
                    <a:pt x="185968" y="149895"/>
                    <a:pt x="151016" y="193203"/>
                    <a:pt x="94258" y="193203"/>
                  </a:cubicBezTo>
                  <a:cubicBezTo>
                    <a:pt x="37499" y="193203"/>
                    <a:pt x="2548" y="150303"/>
                    <a:pt x="2548" y="97654"/>
                  </a:cubicBezTo>
                  <a:close/>
                  <a:moveTo>
                    <a:pt x="150745" y="97654"/>
                  </a:moveTo>
                  <a:cubicBezTo>
                    <a:pt x="150745" y="63416"/>
                    <a:pt x="130840" y="32574"/>
                    <a:pt x="94326" y="32574"/>
                  </a:cubicBezTo>
                  <a:cubicBezTo>
                    <a:pt x="57811" y="32574"/>
                    <a:pt x="37907" y="63416"/>
                    <a:pt x="37907" y="97654"/>
                  </a:cubicBezTo>
                  <a:cubicBezTo>
                    <a:pt x="37907" y="131893"/>
                    <a:pt x="58287" y="163108"/>
                    <a:pt x="94326" y="163108"/>
                  </a:cubicBezTo>
                  <a:cubicBezTo>
                    <a:pt x="130364" y="163108"/>
                    <a:pt x="150745" y="132369"/>
                    <a:pt x="150745" y="97654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F6CA1B1-935D-4A88-AE71-FAB512B63EFA}"/>
                </a:ext>
              </a:extLst>
            </p:cNvPr>
            <p:cNvSpPr/>
            <p:nvPr/>
          </p:nvSpPr>
          <p:spPr>
            <a:xfrm>
              <a:off x="8647193" y="5350411"/>
              <a:ext cx="183421" cy="193611"/>
            </a:xfrm>
            <a:custGeom>
              <a:avLst/>
              <a:gdLst/>
              <a:ahLst/>
              <a:cxnLst/>
              <a:rect l="0" t="0" r="0" b="0"/>
              <a:pathLst>
                <a:path w="183420" h="193610">
                  <a:moveTo>
                    <a:pt x="93443" y="2548"/>
                  </a:moveTo>
                  <a:cubicBezTo>
                    <a:pt x="147994" y="2548"/>
                    <a:pt x="181757" y="45040"/>
                    <a:pt x="181757" y="92797"/>
                  </a:cubicBezTo>
                  <a:cubicBezTo>
                    <a:pt x="181757" y="102987"/>
                    <a:pt x="174624" y="108965"/>
                    <a:pt x="161818" y="108965"/>
                  </a:cubicBezTo>
                  <a:lnTo>
                    <a:pt x="38145" y="108965"/>
                  </a:lnTo>
                  <a:cubicBezTo>
                    <a:pt x="40794" y="139807"/>
                    <a:pt x="63348" y="165384"/>
                    <a:pt x="99829" y="165384"/>
                  </a:cubicBezTo>
                  <a:cubicBezTo>
                    <a:pt x="116072" y="165339"/>
                    <a:pt x="131894" y="160208"/>
                    <a:pt x="145072" y="150711"/>
                  </a:cubicBezTo>
                  <a:cubicBezTo>
                    <a:pt x="147295" y="149266"/>
                    <a:pt x="149938" y="148608"/>
                    <a:pt x="152579" y="148842"/>
                  </a:cubicBezTo>
                  <a:cubicBezTo>
                    <a:pt x="160083" y="148842"/>
                    <a:pt x="166166" y="154925"/>
                    <a:pt x="166166" y="162429"/>
                  </a:cubicBezTo>
                  <a:cubicBezTo>
                    <a:pt x="166227" y="166970"/>
                    <a:pt x="163958" y="171226"/>
                    <a:pt x="160154" y="173706"/>
                  </a:cubicBezTo>
                  <a:cubicBezTo>
                    <a:pt x="141639" y="186921"/>
                    <a:pt x="119343" y="193785"/>
                    <a:pt x="96602" y="193271"/>
                  </a:cubicBezTo>
                  <a:cubicBezTo>
                    <a:pt x="42425" y="193271"/>
                    <a:pt x="2548" y="154888"/>
                    <a:pt x="2548" y="97722"/>
                  </a:cubicBezTo>
                  <a:cubicBezTo>
                    <a:pt x="2412" y="45040"/>
                    <a:pt x="40421" y="2548"/>
                    <a:pt x="93443" y="2548"/>
                  </a:cubicBezTo>
                  <a:close/>
                  <a:moveTo>
                    <a:pt x="37771" y="84509"/>
                  </a:moveTo>
                  <a:lnTo>
                    <a:pt x="148741" y="84509"/>
                  </a:lnTo>
                  <a:cubicBezTo>
                    <a:pt x="147994" y="60461"/>
                    <a:pt x="131758" y="30366"/>
                    <a:pt x="93443" y="30366"/>
                  </a:cubicBezTo>
                  <a:cubicBezTo>
                    <a:pt x="56963" y="30502"/>
                    <a:pt x="39775" y="59714"/>
                    <a:pt x="37771" y="84509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7A8E3A-18D0-4AA2-9742-F66FA0719DDC}"/>
                </a:ext>
              </a:extLst>
            </p:cNvPr>
            <p:cNvSpPr/>
            <p:nvPr/>
          </p:nvSpPr>
          <p:spPr>
            <a:xfrm>
              <a:off x="8848038" y="5283768"/>
              <a:ext cx="37363" cy="258148"/>
            </a:xfrm>
            <a:custGeom>
              <a:avLst/>
              <a:gdLst/>
              <a:ahLst/>
              <a:cxnLst/>
              <a:rect l="0" t="0" r="0" b="0"/>
              <a:pathLst>
                <a:path w="37363" h="258147">
                  <a:moveTo>
                    <a:pt x="2548" y="240315"/>
                  </a:moveTo>
                  <a:lnTo>
                    <a:pt x="2548" y="19531"/>
                  </a:lnTo>
                  <a:cubicBezTo>
                    <a:pt x="2548" y="10151"/>
                    <a:pt x="10151" y="2548"/>
                    <a:pt x="19531" y="2548"/>
                  </a:cubicBezTo>
                  <a:cubicBezTo>
                    <a:pt x="28911" y="2548"/>
                    <a:pt x="36514" y="10151"/>
                    <a:pt x="36514" y="19531"/>
                  </a:cubicBezTo>
                  <a:lnTo>
                    <a:pt x="36514" y="240315"/>
                  </a:lnTo>
                  <a:cubicBezTo>
                    <a:pt x="36514" y="249695"/>
                    <a:pt x="28911" y="257298"/>
                    <a:pt x="19531" y="257298"/>
                  </a:cubicBezTo>
                  <a:cubicBezTo>
                    <a:pt x="10151" y="257298"/>
                    <a:pt x="2548" y="249695"/>
                    <a:pt x="2548" y="240315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EADA1C-2CBE-4CD5-94D4-78C4191C67BD}"/>
                </a:ext>
              </a:extLst>
            </p:cNvPr>
            <p:cNvSpPr/>
            <p:nvPr/>
          </p:nvSpPr>
          <p:spPr>
            <a:xfrm>
              <a:off x="8903641" y="5350388"/>
              <a:ext cx="149454" cy="193611"/>
            </a:xfrm>
            <a:custGeom>
              <a:avLst/>
              <a:gdLst/>
              <a:ahLst/>
              <a:cxnLst/>
              <a:rect l="0" t="0" r="0" b="0"/>
              <a:pathLst>
                <a:path w="149453" h="193610">
                  <a:moveTo>
                    <a:pt x="2549" y="160890"/>
                  </a:moveTo>
                  <a:cubicBezTo>
                    <a:pt x="2436" y="152899"/>
                    <a:pt x="8821" y="146329"/>
                    <a:pt x="16812" y="146216"/>
                  </a:cubicBezTo>
                  <a:cubicBezTo>
                    <a:pt x="16949" y="146214"/>
                    <a:pt x="17086" y="146214"/>
                    <a:pt x="17223" y="146216"/>
                  </a:cubicBezTo>
                  <a:cubicBezTo>
                    <a:pt x="20180" y="146300"/>
                    <a:pt x="23053" y="147219"/>
                    <a:pt x="25511" y="148865"/>
                  </a:cubicBezTo>
                  <a:cubicBezTo>
                    <a:pt x="40327" y="159850"/>
                    <a:pt x="58222" y="165899"/>
                    <a:pt x="76664" y="166154"/>
                  </a:cubicBezTo>
                  <a:cubicBezTo>
                    <a:pt x="102242" y="166154"/>
                    <a:pt x="115760" y="155625"/>
                    <a:pt x="115760" y="140204"/>
                  </a:cubicBezTo>
                  <a:cubicBezTo>
                    <a:pt x="115760" y="122168"/>
                    <a:pt x="95075" y="116155"/>
                    <a:pt x="71603" y="110891"/>
                  </a:cubicBezTo>
                  <a:cubicBezTo>
                    <a:pt x="40762" y="103724"/>
                    <a:pt x="4655" y="95470"/>
                    <a:pt x="4655" y="56340"/>
                  </a:cubicBezTo>
                  <a:cubicBezTo>
                    <a:pt x="4655" y="27366"/>
                    <a:pt x="29451" y="2570"/>
                    <a:pt x="73845" y="2570"/>
                  </a:cubicBezTo>
                  <a:cubicBezTo>
                    <a:pt x="95535" y="2106"/>
                    <a:pt x="116788" y="8698"/>
                    <a:pt x="134408" y="21354"/>
                  </a:cubicBezTo>
                  <a:cubicBezTo>
                    <a:pt x="138078" y="23955"/>
                    <a:pt x="140306" y="28135"/>
                    <a:pt x="140420" y="32631"/>
                  </a:cubicBezTo>
                  <a:cubicBezTo>
                    <a:pt x="140311" y="40277"/>
                    <a:pt x="134139" y="46448"/>
                    <a:pt x="126494" y="46557"/>
                  </a:cubicBezTo>
                  <a:cubicBezTo>
                    <a:pt x="123780" y="46490"/>
                    <a:pt x="121155" y="45576"/>
                    <a:pt x="118987" y="43942"/>
                  </a:cubicBezTo>
                  <a:cubicBezTo>
                    <a:pt x="105923" y="34661"/>
                    <a:pt x="90242" y="29783"/>
                    <a:pt x="74219" y="30016"/>
                  </a:cubicBezTo>
                  <a:cubicBezTo>
                    <a:pt x="51291" y="30016"/>
                    <a:pt x="36855" y="39051"/>
                    <a:pt x="36855" y="53792"/>
                  </a:cubicBezTo>
                  <a:cubicBezTo>
                    <a:pt x="36855" y="69621"/>
                    <a:pt x="56420" y="74886"/>
                    <a:pt x="78974" y="80151"/>
                  </a:cubicBezTo>
                  <a:cubicBezTo>
                    <a:pt x="110563" y="87284"/>
                    <a:pt x="148199" y="95945"/>
                    <a:pt x="148199" y="137690"/>
                  </a:cubicBezTo>
                  <a:cubicBezTo>
                    <a:pt x="148199" y="168906"/>
                    <a:pt x="122622" y="193362"/>
                    <a:pt x="74830" y="193362"/>
                  </a:cubicBezTo>
                  <a:cubicBezTo>
                    <a:pt x="49627" y="193362"/>
                    <a:pt x="27073" y="186976"/>
                    <a:pt x="8629" y="172982"/>
                  </a:cubicBezTo>
                  <a:cubicBezTo>
                    <a:pt x="4806" y="170138"/>
                    <a:pt x="2552" y="165655"/>
                    <a:pt x="2549" y="160890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9D6A4E-AD3A-4363-A8A5-4B4B89333714}"/>
                </a:ext>
              </a:extLst>
            </p:cNvPr>
            <p:cNvSpPr/>
            <p:nvPr/>
          </p:nvSpPr>
          <p:spPr>
            <a:xfrm>
              <a:off x="9070657" y="5493853"/>
              <a:ext cx="50950" cy="50950"/>
            </a:xfrm>
            <a:custGeom>
              <a:avLst/>
              <a:gdLst/>
              <a:ahLst/>
              <a:cxnLst/>
              <a:rect l="0" t="0" r="0" b="0"/>
              <a:pathLst>
                <a:path w="50950" h="50950">
                  <a:moveTo>
                    <a:pt x="25883" y="2548"/>
                  </a:moveTo>
                  <a:cubicBezTo>
                    <a:pt x="38844" y="2545"/>
                    <a:pt x="49419" y="12924"/>
                    <a:pt x="49659" y="25883"/>
                  </a:cubicBezTo>
                  <a:cubicBezTo>
                    <a:pt x="49459" y="38930"/>
                    <a:pt x="38930" y="49459"/>
                    <a:pt x="25883" y="49659"/>
                  </a:cubicBezTo>
                  <a:cubicBezTo>
                    <a:pt x="12924" y="49419"/>
                    <a:pt x="2545" y="38844"/>
                    <a:pt x="2548" y="25883"/>
                  </a:cubicBezTo>
                  <a:cubicBezTo>
                    <a:pt x="2603" y="13018"/>
                    <a:pt x="13018" y="2603"/>
                    <a:pt x="25883" y="2548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DC3767-0DDE-4A32-841F-9436B2ADBA02}"/>
                </a:ext>
              </a:extLst>
            </p:cNvPr>
            <p:cNvSpPr/>
            <p:nvPr/>
          </p:nvSpPr>
          <p:spPr>
            <a:xfrm>
              <a:off x="9293411" y="5350445"/>
              <a:ext cx="186817" cy="193611"/>
            </a:xfrm>
            <a:custGeom>
              <a:avLst/>
              <a:gdLst/>
              <a:ahLst/>
              <a:cxnLst/>
              <a:rect l="0" t="0" r="0" b="0"/>
              <a:pathLst>
                <a:path w="186817" h="193610">
                  <a:moveTo>
                    <a:pt x="2548" y="97654"/>
                  </a:moveTo>
                  <a:cubicBezTo>
                    <a:pt x="2548" y="45380"/>
                    <a:pt x="37907" y="2548"/>
                    <a:pt x="94258" y="2548"/>
                  </a:cubicBezTo>
                  <a:cubicBezTo>
                    <a:pt x="150609" y="2548"/>
                    <a:pt x="185968" y="45414"/>
                    <a:pt x="185968" y="97654"/>
                  </a:cubicBezTo>
                  <a:cubicBezTo>
                    <a:pt x="185968" y="149895"/>
                    <a:pt x="150982" y="193203"/>
                    <a:pt x="94258" y="193203"/>
                  </a:cubicBezTo>
                  <a:cubicBezTo>
                    <a:pt x="37533" y="193203"/>
                    <a:pt x="2548" y="150303"/>
                    <a:pt x="2548" y="97654"/>
                  </a:cubicBezTo>
                  <a:close/>
                  <a:moveTo>
                    <a:pt x="150745" y="97654"/>
                  </a:moveTo>
                  <a:cubicBezTo>
                    <a:pt x="150745" y="63416"/>
                    <a:pt x="130806" y="32574"/>
                    <a:pt x="94326" y="32574"/>
                  </a:cubicBezTo>
                  <a:cubicBezTo>
                    <a:pt x="57845" y="32574"/>
                    <a:pt x="37907" y="63416"/>
                    <a:pt x="37907" y="97654"/>
                  </a:cubicBezTo>
                  <a:cubicBezTo>
                    <a:pt x="37907" y="131893"/>
                    <a:pt x="58287" y="163108"/>
                    <a:pt x="94326" y="163108"/>
                  </a:cubicBezTo>
                  <a:cubicBezTo>
                    <a:pt x="130364" y="163108"/>
                    <a:pt x="150745" y="132369"/>
                    <a:pt x="150745" y="97654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4D4BEA-B1E1-41C4-9567-E17B81BD9069}"/>
                </a:ext>
              </a:extLst>
            </p:cNvPr>
            <p:cNvSpPr/>
            <p:nvPr/>
          </p:nvSpPr>
          <p:spPr>
            <a:xfrm>
              <a:off x="9502169" y="5350411"/>
              <a:ext cx="258147" cy="190214"/>
            </a:xfrm>
            <a:custGeom>
              <a:avLst/>
              <a:gdLst/>
              <a:ahLst/>
              <a:cxnLst/>
              <a:rect l="0" t="0" r="0" b="0"/>
              <a:pathLst>
                <a:path w="258147" h="190213">
                  <a:moveTo>
                    <a:pt x="257402" y="57438"/>
                  </a:moveTo>
                  <a:lnTo>
                    <a:pt x="257402" y="173672"/>
                  </a:lnTo>
                  <a:cubicBezTo>
                    <a:pt x="257403" y="183052"/>
                    <a:pt x="249801" y="190657"/>
                    <a:pt x="240421" y="190658"/>
                  </a:cubicBezTo>
                  <a:cubicBezTo>
                    <a:pt x="240319" y="190658"/>
                    <a:pt x="240216" y="190657"/>
                    <a:pt x="240113" y="190655"/>
                  </a:cubicBezTo>
                  <a:cubicBezTo>
                    <a:pt x="230865" y="190544"/>
                    <a:pt x="223459" y="182957"/>
                    <a:pt x="223571" y="173709"/>
                  </a:cubicBezTo>
                  <a:cubicBezTo>
                    <a:pt x="223571" y="173697"/>
                    <a:pt x="223571" y="173684"/>
                    <a:pt x="223571" y="173672"/>
                  </a:cubicBezTo>
                  <a:lnTo>
                    <a:pt x="223571" y="67594"/>
                  </a:lnTo>
                  <a:cubicBezTo>
                    <a:pt x="223571" y="46534"/>
                    <a:pt x="214162" y="36378"/>
                    <a:pt x="191982" y="36378"/>
                  </a:cubicBezTo>
                  <a:cubicBezTo>
                    <a:pt x="173538" y="36378"/>
                    <a:pt x="155468" y="57132"/>
                    <a:pt x="146840" y="70345"/>
                  </a:cubicBezTo>
                  <a:lnTo>
                    <a:pt x="146840" y="173740"/>
                  </a:lnTo>
                  <a:cubicBezTo>
                    <a:pt x="146840" y="183120"/>
                    <a:pt x="139236" y="190723"/>
                    <a:pt x="129857" y="190723"/>
                  </a:cubicBezTo>
                  <a:cubicBezTo>
                    <a:pt x="120477" y="190723"/>
                    <a:pt x="112873" y="183120"/>
                    <a:pt x="112873" y="173740"/>
                  </a:cubicBezTo>
                  <a:lnTo>
                    <a:pt x="112873" y="67594"/>
                  </a:lnTo>
                  <a:cubicBezTo>
                    <a:pt x="112873" y="46534"/>
                    <a:pt x="103838" y="36378"/>
                    <a:pt x="80911" y="36378"/>
                  </a:cubicBezTo>
                  <a:cubicBezTo>
                    <a:pt x="63214" y="36378"/>
                    <a:pt x="45551" y="58355"/>
                    <a:pt x="36516" y="71534"/>
                  </a:cubicBezTo>
                  <a:lnTo>
                    <a:pt x="36516" y="173672"/>
                  </a:lnTo>
                  <a:cubicBezTo>
                    <a:pt x="36516" y="183052"/>
                    <a:pt x="28912" y="190655"/>
                    <a:pt x="19533" y="190655"/>
                  </a:cubicBezTo>
                  <a:cubicBezTo>
                    <a:pt x="10153" y="190655"/>
                    <a:pt x="2549" y="183052"/>
                    <a:pt x="2549" y="173672"/>
                  </a:cubicBezTo>
                  <a:lnTo>
                    <a:pt x="2549" y="22078"/>
                  </a:lnTo>
                  <a:cubicBezTo>
                    <a:pt x="2417" y="12831"/>
                    <a:pt x="9807" y="5227"/>
                    <a:pt x="19054" y="5095"/>
                  </a:cubicBezTo>
                  <a:cubicBezTo>
                    <a:pt x="19066" y="5095"/>
                    <a:pt x="19079" y="5095"/>
                    <a:pt x="19091" y="5095"/>
                  </a:cubicBezTo>
                  <a:cubicBezTo>
                    <a:pt x="28469" y="4926"/>
                    <a:pt x="36209" y="12392"/>
                    <a:pt x="36377" y="21770"/>
                  </a:cubicBezTo>
                  <a:cubicBezTo>
                    <a:pt x="36379" y="21873"/>
                    <a:pt x="36380" y="21976"/>
                    <a:pt x="36380" y="22078"/>
                  </a:cubicBezTo>
                  <a:lnTo>
                    <a:pt x="36380" y="32608"/>
                  </a:lnTo>
                  <a:cubicBezTo>
                    <a:pt x="43921" y="21331"/>
                    <a:pt x="67969" y="2548"/>
                    <a:pt x="95075" y="2548"/>
                  </a:cubicBezTo>
                  <a:cubicBezTo>
                    <a:pt x="122180" y="2548"/>
                    <a:pt x="138688" y="16814"/>
                    <a:pt x="144327" y="36514"/>
                  </a:cubicBezTo>
                  <a:cubicBezTo>
                    <a:pt x="158254" y="15890"/>
                    <a:pt x="181270" y="3245"/>
                    <a:pt x="206146" y="2548"/>
                  </a:cubicBezTo>
                  <a:cubicBezTo>
                    <a:pt x="239875" y="2548"/>
                    <a:pt x="257402" y="20957"/>
                    <a:pt x="257402" y="57438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2D1898-0AE2-4274-AF5A-5F5D4B3DA50E}"/>
                </a:ext>
              </a:extLst>
            </p:cNvPr>
            <p:cNvSpPr/>
            <p:nvPr/>
          </p:nvSpPr>
          <p:spPr>
            <a:xfrm>
              <a:off x="9126804" y="5350411"/>
              <a:ext cx="190214" cy="193611"/>
            </a:xfrm>
            <a:custGeom>
              <a:avLst/>
              <a:gdLst/>
              <a:ahLst/>
              <a:cxnLst/>
              <a:rect l="0" t="0" r="0" b="0"/>
              <a:pathLst>
                <a:path w="190213" h="193610">
                  <a:moveTo>
                    <a:pt x="94869" y="2548"/>
                  </a:moveTo>
                  <a:cubicBezTo>
                    <a:pt x="120820" y="2548"/>
                    <a:pt x="139026" y="10801"/>
                    <a:pt x="152783" y="23607"/>
                  </a:cubicBezTo>
                  <a:cubicBezTo>
                    <a:pt x="155997" y="26494"/>
                    <a:pt x="157898" y="30566"/>
                    <a:pt x="158047" y="34884"/>
                  </a:cubicBezTo>
                  <a:cubicBezTo>
                    <a:pt x="158208" y="43249"/>
                    <a:pt x="151557" y="50161"/>
                    <a:pt x="143192" y="50321"/>
                  </a:cubicBezTo>
                  <a:cubicBezTo>
                    <a:pt x="139401" y="50394"/>
                    <a:pt x="135721" y="49043"/>
                    <a:pt x="132878" y="46534"/>
                  </a:cubicBezTo>
                  <a:cubicBezTo>
                    <a:pt x="123077" y="37190"/>
                    <a:pt x="109933" y="32172"/>
                    <a:pt x="96398" y="32608"/>
                  </a:cubicBezTo>
                  <a:cubicBezTo>
                    <a:pt x="60631" y="32608"/>
                    <a:pt x="37703" y="60087"/>
                    <a:pt x="37703" y="97688"/>
                  </a:cubicBezTo>
                  <a:cubicBezTo>
                    <a:pt x="37703" y="135290"/>
                    <a:pt x="60665" y="161920"/>
                    <a:pt x="96398" y="163142"/>
                  </a:cubicBezTo>
                  <a:cubicBezTo>
                    <a:pt x="120480" y="163958"/>
                    <a:pt x="144766" y="146431"/>
                    <a:pt x="164331" y="115589"/>
                  </a:cubicBezTo>
                  <a:cubicBezTo>
                    <a:pt x="166777" y="111751"/>
                    <a:pt x="170343" y="104652"/>
                    <a:pt x="173265" y="100949"/>
                  </a:cubicBezTo>
                  <a:cubicBezTo>
                    <a:pt x="178767" y="93952"/>
                    <a:pt x="182707" y="97281"/>
                    <a:pt x="185968" y="100678"/>
                  </a:cubicBezTo>
                  <a:cubicBezTo>
                    <a:pt x="191946" y="106927"/>
                    <a:pt x="191912" y="121737"/>
                    <a:pt x="188006" y="129040"/>
                  </a:cubicBezTo>
                  <a:cubicBezTo>
                    <a:pt x="180253" y="144144"/>
                    <a:pt x="169905" y="157768"/>
                    <a:pt x="157436" y="169290"/>
                  </a:cubicBezTo>
                  <a:cubicBezTo>
                    <a:pt x="140528" y="185019"/>
                    <a:pt x="118160" y="193546"/>
                    <a:pt x="95073" y="193067"/>
                  </a:cubicBezTo>
                  <a:cubicBezTo>
                    <a:pt x="40149" y="193067"/>
                    <a:pt x="2548" y="152069"/>
                    <a:pt x="2548" y="97519"/>
                  </a:cubicBezTo>
                  <a:cubicBezTo>
                    <a:pt x="2548" y="42968"/>
                    <a:pt x="39945" y="2548"/>
                    <a:pt x="94869" y="2548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350B0B-D4D8-465A-9F60-358C2274EC7B}"/>
                </a:ext>
              </a:extLst>
            </p:cNvPr>
            <p:cNvSpPr/>
            <p:nvPr/>
          </p:nvSpPr>
          <p:spPr>
            <a:xfrm>
              <a:off x="8537652" y="5303333"/>
              <a:ext cx="139264" cy="241164"/>
            </a:xfrm>
            <a:custGeom>
              <a:avLst/>
              <a:gdLst/>
              <a:ahLst/>
              <a:cxnLst/>
              <a:rect l="0" t="0" r="0" b="0"/>
              <a:pathLst>
                <a:path w="139263" h="241164">
                  <a:moveTo>
                    <a:pt x="136136" y="207945"/>
                  </a:moveTo>
                  <a:cubicBezTo>
                    <a:pt x="136136" y="214330"/>
                    <a:pt x="117794" y="228664"/>
                    <a:pt x="104649" y="235118"/>
                  </a:cubicBezTo>
                  <a:cubicBezTo>
                    <a:pt x="96548" y="238935"/>
                    <a:pt x="87646" y="240741"/>
                    <a:pt x="78699" y="240383"/>
                  </a:cubicBezTo>
                  <a:cubicBezTo>
                    <a:pt x="50099" y="240383"/>
                    <a:pt x="35425" y="224215"/>
                    <a:pt x="35425" y="195615"/>
                  </a:cubicBezTo>
                  <a:lnTo>
                    <a:pt x="35425" y="83830"/>
                  </a:lnTo>
                  <a:lnTo>
                    <a:pt x="18136" y="83830"/>
                  </a:lnTo>
                  <a:cubicBezTo>
                    <a:pt x="9929" y="84222"/>
                    <a:pt x="2957" y="77887"/>
                    <a:pt x="2565" y="69680"/>
                  </a:cubicBezTo>
                  <a:cubicBezTo>
                    <a:pt x="2172" y="61473"/>
                    <a:pt x="8507" y="54502"/>
                    <a:pt x="16715" y="54109"/>
                  </a:cubicBezTo>
                  <a:cubicBezTo>
                    <a:pt x="17188" y="54086"/>
                    <a:pt x="17662" y="54086"/>
                    <a:pt x="18136" y="54109"/>
                  </a:cubicBezTo>
                  <a:lnTo>
                    <a:pt x="35425" y="54109"/>
                  </a:lnTo>
                  <a:lnTo>
                    <a:pt x="35425" y="19531"/>
                  </a:lnTo>
                  <a:cubicBezTo>
                    <a:pt x="35425" y="10151"/>
                    <a:pt x="43029" y="2548"/>
                    <a:pt x="52408" y="2548"/>
                  </a:cubicBezTo>
                  <a:cubicBezTo>
                    <a:pt x="61788" y="2548"/>
                    <a:pt x="69392" y="10151"/>
                    <a:pt x="69392" y="19531"/>
                  </a:cubicBezTo>
                  <a:lnTo>
                    <a:pt x="69392" y="54109"/>
                  </a:lnTo>
                  <a:lnTo>
                    <a:pt x="93169" y="54109"/>
                  </a:lnTo>
                  <a:cubicBezTo>
                    <a:pt x="101376" y="53717"/>
                    <a:pt x="108347" y="60052"/>
                    <a:pt x="108740" y="68259"/>
                  </a:cubicBezTo>
                  <a:cubicBezTo>
                    <a:pt x="109132" y="76466"/>
                    <a:pt x="102797" y="83437"/>
                    <a:pt x="94590" y="83830"/>
                  </a:cubicBezTo>
                  <a:cubicBezTo>
                    <a:pt x="94116" y="83853"/>
                    <a:pt x="93642" y="83853"/>
                    <a:pt x="93169" y="83830"/>
                  </a:cubicBezTo>
                  <a:lnTo>
                    <a:pt x="69392" y="83830"/>
                  </a:lnTo>
                  <a:lnTo>
                    <a:pt x="69392" y="188040"/>
                  </a:lnTo>
                  <a:cubicBezTo>
                    <a:pt x="69392" y="200812"/>
                    <a:pt x="75404" y="210220"/>
                    <a:pt x="87055" y="210220"/>
                  </a:cubicBezTo>
                  <a:cubicBezTo>
                    <a:pt x="107774" y="210220"/>
                    <a:pt x="124044" y="178054"/>
                    <a:pt x="133215" y="178054"/>
                  </a:cubicBezTo>
                  <a:cubicBezTo>
                    <a:pt x="142386" y="178054"/>
                    <a:pt x="136136" y="199657"/>
                    <a:pt x="136136" y="207945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A655545-BBFA-4FA5-B7C6-B58D1B6F1366}"/>
                </a:ext>
              </a:extLst>
            </p:cNvPr>
            <p:cNvSpPr/>
            <p:nvPr/>
          </p:nvSpPr>
          <p:spPr>
            <a:xfrm>
              <a:off x="8984857" y="4585581"/>
              <a:ext cx="47553" cy="115487"/>
            </a:xfrm>
            <a:custGeom>
              <a:avLst/>
              <a:gdLst/>
              <a:ahLst/>
              <a:cxnLst/>
              <a:rect l="0" t="0" r="0" b="0"/>
              <a:pathLst>
                <a:path w="47553" h="115487">
                  <a:moveTo>
                    <a:pt x="34374" y="47452"/>
                  </a:moveTo>
                  <a:cubicBezTo>
                    <a:pt x="34366" y="31409"/>
                    <a:pt x="39248" y="15745"/>
                    <a:pt x="48369" y="2548"/>
                  </a:cubicBezTo>
                  <a:cubicBezTo>
                    <a:pt x="21270" y="10385"/>
                    <a:pt x="2600" y="35173"/>
                    <a:pt x="2548" y="63382"/>
                  </a:cubicBezTo>
                  <a:lnTo>
                    <a:pt x="2548" y="114332"/>
                  </a:lnTo>
                  <a:lnTo>
                    <a:pt x="34374" y="115929"/>
                  </a:ln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CED022-1F1F-406F-B7A4-E061A6AD2B3B}"/>
                </a:ext>
              </a:extLst>
            </p:cNvPr>
            <p:cNvSpPr/>
            <p:nvPr/>
          </p:nvSpPr>
          <p:spPr>
            <a:xfrm>
              <a:off x="8984857" y="4901201"/>
              <a:ext cx="47553" cy="142660"/>
            </a:xfrm>
            <a:custGeom>
              <a:avLst/>
              <a:gdLst/>
              <a:ahLst/>
              <a:cxnLst/>
              <a:rect l="0" t="0" r="0" b="0"/>
              <a:pathLst>
                <a:path w="47553" h="142660">
                  <a:moveTo>
                    <a:pt x="2548" y="82302"/>
                  </a:moveTo>
                  <a:cubicBezTo>
                    <a:pt x="2607" y="110516"/>
                    <a:pt x="21271" y="135309"/>
                    <a:pt x="48369" y="143170"/>
                  </a:cubicBezTo>
                  <a:cubicBezTo>
                    <a:pt x="39251" y="129958"/>
                    <a:pt x="34370" y="114284"/>
                    <a:pt x="34374" y="98232"/>
                  </a:cubicBezTo>
                  <a:lnTo>
                    <a:pt x="34374" y="2548"/>
                  </a:lnTo>
                  <a:lnTo>
                    <a:pt x="2548" y="2548"/>
                  </a:ln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FDD1CF-72E5-4F0C-B165-EA899D61103E}"/>
                </a:ext>
              </a:extLst>
            </p:cNvPr>
            <p:cNvSpPr/>
            <p:nvPr/>
          </p:nvSpPr>
          <p:spPr>
            <a:xfrm>
              <a:off x="9032614" y="4901201"/>
              <a:ext cx="47553" cy="159644"/>
            </a:xfrm>
            <a:custGeom>
              <a:avLst/>
              <a:gdLst/>
              <a:ahLst/>
              <a:cxnLst/>
              <a:rect l="0" t="0" r="0" b="0"/>
              <a:pathLst>
                <a:path w="47553" h="159643">
                  <a:moveTo>
                    <a:pt x="34408" y="2548"/>
                  </a:moveTo>
                  <a:lnTo>
                    <a:pt x="2548" y="2548"/>
                  </a:lnTo>
                  <a:lnTo>
                    <a:pt x="2548" y="98096"/>
                  </a:lnTo>
                  <a:cubicBezTo>
                    <a:pt x="2611" y="126302"/>
                    <a:pt x="21277" y="151083"/>
                    <a:pt x="48369" y="158931"/>
                  </a:cubicBezTo>
                  <a:cubicBezTo>
                    <a:pt x="39271" y="145724"/>
                    <a:pt x="34403" y="130064"/>
                    <a:pt x="34408" y="114026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DAFE0B-A104-4DF6-8E71-C4CFB40EE5F5}"/>
                </a:ext>
              </a:extLst>
            </p:cNvPr>
            <p:cNvSpPr/>
            <p:nvPr/>
          </p:nvSpPr>
          <p:spPr>
            <a:xfrm>
              <a:off x="9032614" y="4569651"/>
              <a:ext cx="47553" cy="135867"/>
            </a:xfrm>
            <a:custGeom>
              <a:avLst/>
              <a:gdLst/>
              <a:ahLst/>
              <a:cxnLst/>
              <a:rect l="0" t="0" r="0" b="0"/>
              <a:pathLst>
                <a:path w="47553" h="135867">
                  <a:moveTo>
                    <a:pt x="34408" y="47452"/>
                  </a:moveTo>
                  <a:cubicBezTo>
                    <a:pt x="34409" y="31416"/>
                    <a:pt x="39277" y="15757"/>
                    <a:pt x="48369" y="2548"/>
                  </a:cubicBezTo>
                  <a:cubicBezTo>
                    <a:pt x="21277" y="10395"/>
                    <a:pt x="2611" y="35176"/>
                    <a:pt x="2548" y="63382"/>
                  </a:cubicBezTo>
                  <a:lnTo>
                    <a:pt x="2548" y="132640"/>
                  </a:lnTo>
                  <a:lnTo>
                    <a:pt x="34408" y="134237"/>
                  </a:ln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0D34804-3FD8-4053-9AB1-01ED65365D04}"/>
                </a:ext>
              </a:extLst>
            </p:cNvPr>
            <p:cNvSpPr/>
            <p:nvPr/>
          </p:nvSpPr>
          <p:spPr>
            <a:xfrm>
              <a:off x="8666350" y="4594141"/>
              <a:ext cx="44157" cy="441568"/>
            </a:xfrm>
            <a:custGeom>
              <a:avLst/>
              <a:gdLst/>
              <a:ahLst/>
              <a:cxnLst/>
              <a:rect l="0" t="0" r="0" b="0"/>
              <a:pathLst>
                <a:path w="44156" h="441568">
                  <a:moveTo>
                    <a:pt x="41609" y="2548"/>
                  </a:moveTo>
                  <a:cubicBezTo>
                    <a:pt x="17447" y="16779"/>
                    <a:pt x="2595" y="42711"/>
                    <a:pt x="2548" y="70753"/>
                  </a:cubicBezTo>
                  <a:lnTo>
                    <a:pt x="2548" y="373329"/>
                  </a:lnTo>
                  <a:cubicBezTo>
                    <a:pt x="2607" y="401359"/>
                    <a:pt x="17457" y="427275"/>
                    <a:pt x="41609" y="441500"/>
                  </a:cubicBezTo>
                  <a:cubicBezTo>
                    <a:pt x="36850" y="429975"/>
                    <a:pt x="34403" y="417626"/>
                    <a:pt x="34408" y="405156"/>
                  </a:cubicBezTo>
                  <a:lnTo>
                    <a:pt x="34408" y="38892"/>
                  </a:lnTo>
                  <a:cubicBezTo>
                    <a:pt x="34403" y="26422"/>
                    <a:pt x="36850" y="14073"/>
                    <a:pt x="41609" y="2548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41C1FB2-8D6C-4E0A-A2E7-1C2AA0F7EE6D}"/>
                </a:ext>
              </a:extLst>
            </p:cNvPr>
            <p:cNvSpPr/>
            <p:nvPr/>
          </p:nvSpPr>
          <p:spPr>
            <a:xfrm>
              <a:off x="8714107" y="4562314"/>
              <a:ext cx="54347" cy="512898"/>
            </a:xfrm>
            <a:custGeom>
              <a:avLst/>
              <a:gdLst/>
              <a:ahLst/>
              <a:cxnLst/>
              <a:rect l="0" t="0" r="0" b="0"/>
              <a:pathLst>
                <a:path w="54346" h="512898">
                  <a:moveTo>
                    <a:pt x="34408" y="38858"/>
                  </a:moveTo>
                  <a:cubicBezTo>
                    <a:pt x="34407" y="26400"/>
                    <a:pt x="36854" y="14063"/>
                    <a:pt x="41609" y="2548"/>
                  </a:cubicBezTo>
                  <a:cubicBezTo>
                    <a:pt x="17462" y="16777"/>
                    <a:pt x="2614" y="42691"/>
                    <a:pt x="2548" y="70719"/>
                  </a:cubicBezTo>
                  <a:lnTo>
                    <a:pt x="2548" y="436983"/>
                  </a:lnTo>
                  <a:cubicBezTo>
                    <a:pt x="2590" y="470241"/>
                    <a:pt x="23361" y="499948"/>
                    <a:pt x="54585" y="511404"/>
                  </a:cubicBezTo>
                  <a:cubicBezTo>
                    <a:pt x="41509" y="494711"/>
                    <a:pt x="34406" y="474117"/>
                    <a:pt x="34408" y="452913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692757-D1F8-408A-9762-AE36D61ECC7E}"/>
                </a:ext>
              </a:extLst>
            </p:cNvPr>
            <p:cNvSpPr/>
            <p:nvPr/>
          </p:nvSpPr>
          <p:spPr>
            <a:xfrm>
              <a:off x="8761899" y="4519006"/>
              <a:ext cx="448361" cy="577435"/>
            </a:xfrm>
            <a:custGeom>
              <a:avLst/>
              <a:gdLst/>
              <a:ahLst/>
              <a:cxnLst/>
              <a:rect l="0" t="0" r="0" b="0"/>
              <a:pathLst>
                <a:path w="448361" h="577435">
                  <a:moveTo>
                    <a:pt x="384742" y="34408"/>
                  </a:moveTo>
                  <a:cubicBezTo>
                    <a:pt x="349587" y="34390"/>
                    <a:pt x="321073" y="62873"/>
                    <a:pt x="321054" y="98028"/>
                  </a:cubicBezTo>
                  <a:cubicBezTo>
                    <a:pt x="321054" y="98051"/>
                    <a:pt x="321054" y="98073"/>
                    <a:pt x="321054" y="98096"/>
                  </a:cubicBezTo>
                  <a:lnTo>
                    <a:pt x="321054" y="201627"/>
                  </a:lnTo>
                  <a:lnTo>
                    <a:pt x="161784" y="193645"/>
                  </a:lnTo>
                  <a:lnTo>
                    <a:pt x="161784" y="82166"/>
                  </a:lnTo>
                  <a:cubicBezTo>
                    <a:pt x="161784" y="38194"/>
                    <a:pt x="126138" y="2548"/>
                    <a:pt x="82166" y="2548"/>
                  </a:cubicBezTo>
                  <a:cubicBezTo>
                    <a:pt x="38194" y="2548"/>
                    <a:pt x="2548" y="38194"/>
                    <a:pt x="2548" y="82166"/>
                  </a:cubicBezTo>
                  <a:lnTo>
                    <a:pt x="2548" y="496221"/>
                  </a:lnTo>
                  <a:cubicBezTo>
                    <a:pt x="2548" y="540193"/>
                    <a:pt x="38194" y="575839"/>
                    <a:pt x="82166" y="575839"/>
                  </a:cubicBezTo>
                  <a:cubicBezTo>
                    <a:pt x="126138" y="575839"/>
                    <a:pt x="161784" y="540193"/>
                    <a:pt x="161784" y="496221"/>
                  </a:cubicBezTo>
                  <a:lnTo>
                    <a:pt x="161784" y="368811"/>
                  </a:lnTo>
                  <a:lnTo>
                    <a:pt x="321054" y="368811"/>
                  </a:lnTo>
                  <a:lnTo>
                    <a:pt x="321054" y="496221"/>
                  </a:lnTo>
                  <a:cubicBezTo>
                    <a:pt x="321054" y="531394"/>
                    <a:pt x="349568" y="559908"/>
                    <a:pt x="384742" y="559908"/>
                  </a:cubicBezTo>
                  <a:cubicBezTo>
                    <a:pt x="419915" y="559908"/>
                    <a:pt x="448429" y="531394"/>
                    <a:pt x="448429" y="496221"/>
                  </a:cubicBezTo>
                  <a:lnTo>
                    <a:pt x="448429" y="98096"/>
                  </a:lnTo>
                  <a:cubicBezTo>
                    <a:pt x="448448" y="62941"/>
                    <a:pt x="419964" y="34427"/>
                    <a:pt x="384810" y="34408"/>
                  </a:cubicBezTo>
                  <a:cubicBezTo>
                    <a:pt x="384787" y="34408"/>
                    <a:pt x="384764" y="34408"/>
                    <a:pt x="384742" y="34408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CA86034-0007-4612-9BE4-C7A4AF898AAD}"/>
                </a:ext>
              </a:extLst>
            </p:cNvPr>
            <p:cNvSpPr/>
            <p:nvPr/>
          </p:nvSpPr>
          <p:spPr>
            <a:xfrm>
              <a:off x="8761899" y="4519006"/>
              <a:ext cx="448361" cy="577435"/>
            </a:xfrm>
            <a:custGeom>
              <a:avLst/>
              <a:gdLst/>
              <a:ahLst/>
              <a:cxnLst/>
              <a:rect l="0" t="0" r="0" b="0"/>
              <a:pathLst>
                <a:path w="448361" h="577435">
                  <a:moveTo>
                    <a:pt x="448429" y="496221"/>
                  </a:moveTo>
                  <a:cubicBezTo>
                    <a:pt x="448429" y="531394"/>
                    <a:pt x="419915" y="559908"/>
                    <a:pt x="384742" y="559908"/>
                  </a:cubicBezTo>
                  <a:cubicBezTo>
                    <a:pt x="349568" y="559908"/>
                    <a:pt x="321054" y="531394"/>
                    <a:pt x="321054" y="496221"/>
                  </a:cubicBezTo>
                  <a:lnTo>
                    <a:pt x="321054" y="368811"/>
                  </a:lnTo>
                  <a:lnTo>
                    <a:pt x="161784" y="368811"/>
                  </a:lnTo>
                  <a:lnTo>
                    <a:pt x="161784" y="496221"/>
                  </a:lnTo>
                  <a:cubicBezTo>
                    <a:pt x="161784" y="540193"/>
                    <a:pt x="126138" y="575839"/>
                    <a:pt x="82166" y="575839"/>
                  </a:cubicBezTo>
                  <a:cubicBezTo>
                    <a:pt x="38194" y="575839"/>
                    <a:pt x="2548" y="540193"/>
                    <a:pt x="2548" y="496221"/>
                  </a:cubicBezTo>
                  <a:lnTo>
                    <a:pt x="2548" y="82166"/>
                  </a:lnTo>
                  <a:cubicBezTo>
                    <a:pt x="2548" y="38194"/>
                    <a:pt x="38194" y="2548"/>
                    <a:pt x="82166" y="2548"/>
                  </a:cubicBezTo>
                  <a:cubicBezTo>
                    <a:pt x="126138" y="2548"/>
                    <a:pt x="161784" y="38194"/>
                    <a:pt x="161784" y="82166"/>
                  </a:cubicBezTo>
                  <a:lnTo>
                    <a:pt x="161784" y="193645"/>
                  </a:lnTo>
                  <a:lnTo>
                    <a:pt x="321054" y="201627"/>
                  </a:lnTo>
                  <a:lnTo>
                    <a:pt x="321054" y="98096"/>
                  </a:lnTo>
                  <a:cubicBezTo>
                    <a:pt x="321054" y="62922"/>
                    <a:pt x="349568" y="34408"/>
                    <a:pt x="384742" y="34408"/>
                  </a:cubicBezTo>
                  <a:cubicBezTo>
                    <a:pt x="419915" y="34408"/>
                    <a:pt x="448429" y="62922"/>
                    <a:pt x="448429" y="98096"/>
                  </a:cubicBezTo>
                  <a:close/>
                </a:path>
              </a:pathLst>
            </a:custGeom>
            <a:solidFill>
              <a:srgbClr val="CB2C3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60224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63538" y="1745108"/>
            <a:ext cx="4517849" cy="323646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8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5281789" y="1745108"/>
            <a:ext cx="4478161" cy="323646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619AFE1-59D2-460F-8767-7D419AC13C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4517848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9FD6068-B7C1-4E98-A9D1-2475A4973D1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948" y="1165225"/>
            <a:ext cx="4601987" cy="431800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FC2EC5-6DD9-4AD2-A8A1-CB18B79CF9CA}"/>
              </a:ext>
            </a:extLst>
          </p:cNvPr>
          <p:cNvCxnSpPr>
            <a:cxnSpLocks/>
          </p:cNvCxnSpPr>
          <p:nvPr userDrawn="1"/>
        </p:nvCxnSpPr>
        <p:spPr>
          <a:xfrm flipH="1">
            <a:off x="5080000" y="116522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7E53AC68-0977-4331-AF1F-9677CF55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3622E4-481A-4263-BF11-EBFD0DC9BDD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CA314E5-776E-4CCD-88FE-AB12CC0ECB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4512513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24A88-2BD8-42C6-944C-86E9109BA1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83949" y="5057270"/>
            <a:ext cx="447600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05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63539" y="1741490"/>
            <a:ext cx="2944690" cy="32400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92F0F8B-99CE-4D5A-9BC7-8DEEB6C317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3538" y="1165225"/>
            <a:ext cx="2947224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0EBAC3-765E-46A4-8973-B9B3D9297A54}"/>
              </a:ext>
            </a:extLst>
          </p:cNvPr>
          <p:cNvCxnSpPr>
            <a:cxnSpLocks/>
          </p:cNvCxnSpPr>
          <p:nvPr userDrawn="1"/>
        </p:nvCxnSpPr>
        <p:spPr>
          <a:xfrm flipH="1">
            <a:off x="3466400" y="1157729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EF117A9-CCB8-45BC-B14A-2E037377EA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88132" y="1165225"/>
            <a:ext cx="2947224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0054C5-B647-4E6E-8080-E450BA7FDC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690994" y="1157729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5DE322E-920E-490C-8716-B9B2EFC2A38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12726" y="1165225"/>
            <a:ext cx="2947224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Chart Placeholder 6">
            <a:extLst>
              <a:ext uri="{FF2B5EF4-FFF2-40B4-BE49-F238E27FC236}">
                <a16:creationId xmlns:a16="http://schemas.microsoft.com/office/drawing/2014/main" id="{26DF56EC-A59E-48E0-A8AF-C22106780A39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3589400" y="1741489"/>
            <a:ext cx="2944690" cy="32400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2" name="Chart Placeholder 6">
            <a:extLst>
              <a:ext uri="{FF2B5EF4-FFF2-40B4-BE49-F238E27FC236}">
                <a16:creationId xmlns:a16="http://schemas.microsoft.com/office/drawing/2014/main" id="{B5582E62-CBCC-4F60-B4FB-279E1D008BE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6815261" y="1741488"/>
            <a:ext cx="2944690" cy="32400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95983D-880E-4F3D-80AC-31ECD42C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4793D-DD55-49F8-BCCB-FAD1A1E527C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1DC62B3-BC3F-4872-B810-E2C63DA889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88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65125" y="1745595"/>
            <a:ext cx="2117426" cy="32359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7CBBCB-7DC0-4DF6-8411-190C4FEF5A4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93234" y="1165225"/>
            <a:ext cx="2118220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A040FE8-74E3-4D4B-8771-6976DFF1E5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17482" y="1165225"/>
            <a:ext cx="2118220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CA41D51-6748-4E97-914B-436B8A76A03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41730" y="1165225"/>
            <a:ext cx="2118220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7CCA125-895E-4679-8170-174D2BDE3F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8986" y="1165225"/>
            <a:ext cx="2118220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B0444-F7A9-4B3F-85D8-F7E53923EDEB}"/>
              </a:ext>
            </a:extLst>
          </p:cNvPr>
          <p:cNvCxnSpPr>
            <a:cxnSpLocks/>
          </p:cNvCxnSpPr>
          <p:nvPr userDrawn="1"/>
        </p:nvCxnSpPr>
        <p:spPr>
          <a:xfrm flipH="1">
            <a:off x="2654561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73A8E1-7665-4E5E-8E96-13F1EFC84576}"/>
              </a:ext>
            </a:extLst>
          </p:cNvPr>
          <p:cNvCxnSpPr>
            <a:cxnSpLocks/>
          </p:cNvCxnSpPr>
          <p:nvPr userDrawn="1"/>
        </p:nvCxnSpPr>
        <p:spPr>
          <a:xfrm flipH="1">
            <a:off x="5078809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80E384-467A-4C69-9019-C52EDF0FFED1}"/>
              </a:ext>
            </a:extLst>
          </p:cNvPr>
          <p:cNvCxnSpPr>
            <a:cxnSpLocks/>
          </p:cNvCxnSpPr>
          <p:nvPr userDrawn="1"/>
        </p:nvCxnSpPr>
        <p:spPr>
          <a:xfrm flipH="1">
            <a:off x="7503057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29C3B225-9C95-4AD0-92BE-94C329B56EBE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2788579" y="1744226"/>
            <a:ext cx="2117426" cy="32359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C40D6737-983D-473D-94BD-7FF700416B73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5217482" y="1742857"/>
            <a:ext cx="2117426" cy="32359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4" name="Chart Placeholder 6">
            <a:extLst>
              <a:ext uri="{FF2B5EF4-FFF2-40B4-BE49-F238E27FC236}">
                <a16:creationId xmlns:a16="http://schemas.microsoft.com/office/drawing/2014/main" id="{6B32ABBE-AED7-4A22-B5CB-167CAE080E61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7641730" y="1741488"/>
            <a:ext cx="2117426" cy="32359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8D6D91-D6F0-4034-9E85-84C8A965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5F819-0A7A-4C75-A254-C32034A1C23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E07C704-DEC6-48FF-BEFA-6E7473833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93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23F3AC-0DB8-4063-9A42-2C12436962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538" y="3625804"/>
            <a:ext cx="9394306" cy="1355770"/>
          </a:xfrm>
        </p:spPr>
        <p:txBody>
          <a:bodyPr lIns="0" r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E71D0855-B01B-451B-8F4E-3C280BD0EEB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63538" y="1741488"/>
            <a:ext cx="4517850" cy="18376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5" name="Chart Placeholder 6">
            <a:extLst>
              <a:ext uri="{FF2B5EF4-FFF2-40B4-BE49-F238E27FC236}">
                <a16:creationId xmlns:a16="http://schemas.microsoft.com/office/drawing/2014/main" id="{E428A739-CA73-4B6D-A40D-0AD4B4415AE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1789" y="1741488"/>
            <a:ext cx="4478161" cy="18376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4BF816C-79C0-4522-AD8D-0838CC7EE1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4517848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CAA5E9D-36BE-48E1-B6C0-23959AE324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949" y="1165225"/>
            <a:ext cx="4476002" cy="431800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007796-9103-4974-A05B-046DFF60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F86510-61C6-4D65-99A3-57753982650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C9FF96A-922F-4E14-976C-E314C77D4F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96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 &amp;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F4AA55-A455-452C-961E-E036231C2F5D}"/>
              </a:ext>
            </a:extLst>
          </p:cNvPr>
          <p:cNvCxnSpPr>
            <a:cxnSpLocks/>
          </p:cNvCxnSpPr>
          <p:nvPr userDrawn="1"/>
        </p:nvCxnSpPr>
        <p:spPr>
          <a:xfrm>
            <a:off x="5079206" y="116557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5487170-E8E9-4170-8867-FD7FD11261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1789" y="3625804"/>
            <a:ext cx="4478161" cy="1355770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DA983E83-FF3B-453B-91B0-E4D60F21E76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63538" y="1741488"/>
            <a:ext cx="4517850" cy="18376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8060EA5B-270C-4205-BB68-7917F0E9122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1789" y="1741488"/>
            <a:ext cx="4478161" cy="18376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E96E396-E25F-4725-AF22-DABC696F49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4517848" cy="43180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ABEE56E-E803-40A2-9AC5-9E78E96A6E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949" y="1165225"/>
            <a:ext cx="4476002" cy="431800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988E71-38A9-47DE-AA8E-ECE7DD0BAF8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6E4E7B7-6BD5-48F0-BF27-ED2F98887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4AA4E3B-7715-4A95-931F-A22658B6DD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14" name="Text Placeholder 5">
            <a:extLst/>
          </p:cNvPr>
          <p:cNvSpPr>
            <a:spLocks noGrp="1"/>
          </p:cNvSpPr>
          <p:nvPr>
            <p:ph type="body" sz="quarter" idx="32"/>
          </p:nvPr>
        </p:nvSpPr>
        <p:spPr>
          <a:xfrm>
            <a:off x="363538" y="3640342"/>
            <a:ext cx="4478161" cy="1355770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185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5280025" y="1745108"/>
            <a:ext cx="4479925" cy="3236467"/>
          </a:xfrm>
        </p:spPr>
        <p:txBody>
          <a:bodyPr t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B6FF5EB-5A5C-4FE1-BB77-06F0B928EC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8" y="1165225"/>
            <a:ext cx="4521272" cy="3816350"/>
          </a:xfrm>
        </p:spPr>
        <p:txBody>
          <a:bodyPr lIns="0" r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51CC562-8616-43D3-84D1-B6C753DFDAE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948" y="1165225"/>
            <a:ext cx="4475909" cy="431800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8FD2AF-2C08-4CC6-B790-174164423244}"/>
              </a:ext>
            </a:extLst>
          </p:cNvPr>
          <p:cNvCxnSpPr>
            <a:cxnSpLocks/>
          </p:cNvCxnSpPr>
          <p:nvPr userDrawn="1"/>
        </p:nvCxnSpPr>
        <p:spPr>
          <a:xfrm>
            <a:off x="5079206" y="116557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79AB9B2-8605-4B82-A4B4-9697CCAA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61773E-730F-4E14-973F-B2416493668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98811C5-45F6-48DF-8658-5CF15309E0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56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B6FF5EB-5A5C-4FE1-BB77-06F0B928EC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8" y="1745107"/>
            <a:ext cx="4521272" cy="3236467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3E517D-E051-4FDB-A37C-100DA772CE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538" y="1165575"/>
            <a:ext cx="4512514" cy="431450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99E7D1-DB76-467A-BCDD-AE8665BFD0D4}"/>
              </a:ext>
            </a:extLst>
          </p:cNvPr>
          <p:cNvCxnSpPr>
            <a:cxnSpLocks/>
          </p:cNvCxnSpPr>
          <p:nvPr userDrawn="1"/>
        </p:nvCxnSpPr>
        <p:spPr>
          <a:xfrm>
            <a:off x="5079206" y="116557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989FDCA6-C612-490B-A495-DFB5E0AC1D0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0025" y="1745108"/>
            <a:ext cx="4479925" cy="3236467"/>
          </a:xfrm>
        </p:spPr>
        <p:txBody>
          <a:bodyPr t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A85F304-9642-4463-AD1C-8E3D7A6DAA5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948" y="1165575"/>
            <a:ext cx="4475909" cy="431450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66D17D-11DC-451A-A448-AC7DBACE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4CE652A-40E0-414E-A38C-C4BF0E84FD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B1AC4-A396-4065-A3C9-F17E8D9C83F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64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61773" y="1741487"/>
            <a:ext cx="4521379" cy="12451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Chart Placeholder 6"/>
          <p:cNvSpPr>
            <a:spLocks noGrp="1"/>
          </p:cNvSpPr>
          <p:nvPr>
            <p:ph type="chart" sz="quarter" idx="14"/>
          </p:nvPr>
        </p:nvSpPr>
        <p:spPr>
          <a:xfrm>
            <a:off x="5281789" y="1741487"/>
            <a:ext cx="4478161" cy="12451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D2C0CF76-048C-4439-9CB5-CE4D5D6F4E9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363538" y="3736437"/>
            <a:ext cx="4521379" cy="12451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2854E9FC-31E1-4E21-B58B-EB4D45B47063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5281789" y="3736437"/>
            <a:ext cx="4478161" cy="12451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6CC120D-8048-4D6F-AEB6-693067CF026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538" y="1164883"/>
            <a:ext cx="4517849" cy="428394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930924A-72AC-4A0B-B0BD-58CA121BB0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1789" y="1164883"/>
            <a:ext cx="4478161" cy="428394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DD4D35C-FC5D-4FF6-BCD0-58327C3F72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538" y="3154683"/>
            <a:ext cx="4517849" cy="428394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6DF7CBC-915A-4627-AECE-83BB3A508E4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81789" y="3154683"/>
            <a:ext cx="4478161" cy="428394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EA24523-17E0-4394-8F02-4A67DD5760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8797-3EF4-4A77-B89F-E794BA8FA8B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ECE9CD-2E23-436D-8B32-6E63A3F8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FA1DED-77EB-48C3-B32E-AFA75B97ABB4}"/>
              </a:ext>
            </a:extLst>
          </p:cNvPr>
          <p:cNvCxnSpPr>
            <a:cxnSpLocks/>
          </p:cNvCxnSpPr>
          <p:nvPr userDrawn="1"/>
        </p:nvCxnSpPr>
        <p:spPr>
          <a:xfrm>
            <a:off x="5079206" y="116557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74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3A50B1D-CAB2-4EBC-A2A2-1F3C25B95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8" y="1165225"/>
            <a:ext cx="4521978" cy="3816350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F1977E1D-E125-43D9-800E-BF512C5713F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1789" y="1741488"/>
            <a:ext cx="4478161" cy="1246711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8DFC5F22-CF06-4E71-AB78-4CC639EED37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5281789" y="3734864"/>
            <a:ext cx="4478161" cy="1246711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6403EA-BB42-4544-80C3-A21D18561D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6133" y="1165225"/>
            <a:ext cx="4473817" cy="428786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D24B70-A2DA-4EEF-BA98-5C2E476EBE3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86133" y="3153451"/>
            <a:ext cx="4473817" cy="428786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A79A770-2DA0-49E9-B5A4-485284A11C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A68955-2C66-42E2-BF68-5BC5D412FAD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CCFE044-C4B8-40CF-968C-1A5A3DED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D8F7B5-A865-4EF3-B568-1FAEF84BB6ED}"/>
              </a:ext>
            </a:extLst>
          </p:cNvPr>
          <p:cNvCxnSpPr>
            <a:cxnSpLocks/>
          </p:cNvCxnSpPr>
          <p:nvPr userDrawn="1"/>
        </p:nvCxnSpPr>
        <p:spPr>
          <a:xfrm>
            <a:off x="5079206" y="1165575"/>
            <a:ext cx="1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6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3A50B1D-CAB2-4EBC-A2A2-1F3C25B95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8" y="1741488"/>
            <a:ext cx="4521978" cy="3240086"/>
          </a:xfrm>
        </p:spPr>
        <p:txBody>
          <a:bodyPr lIns="0" r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F1977E1D-E125-43D9-800E-BF512C5713F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81789" y="1741488"/>
            <a:ext cx="4478161" cy="1246711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8DFC5F22-CF06-4E71-AB78-4CC639EED37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5281789" y="3734864"/>
            <a:ext cx="4478161" cy="1246711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6403EA-BB42-4544-80C3-A21D18561D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6133" y="1165224"/>
            <a:ext cx="4473817" cy="431801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D24B70-A2DA-4EEF-BA98-5C2E476EBE3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86133" y="3153451"/>
            <a:ext cx="4473817" cy="421200"/>
          </a:xfrm>
        </p:spPr>
        <p:txBody>
          <a:bodyPr lIns="0"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6E7AFDF-C2F4-4226-B5B2-0A994CF00B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538" y="1165224"/>
            <a:ext cx="4512514" cy="431801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834758-71E1-4D40-B2C6-5CAE5EF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E34C-E925-43ED-AA38-E7D000A084F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FDD77F-EB7E-47E8-9D38-A1486C4B6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96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81933" y="2564939"/>
            <a:ext cx="4527016" cy="3891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ts val="4500"/>
              </a:lnSpc>
              <a:defRPr sz="4000" spc="-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81931" y="3015956"/>
            <a:ext cx="4527016" cy="559256"/>
          </a:xfrm>
        </p:spPr>
        <p:txBody>
          <a:bodyPr lIns="0">
            <a:noAutofit/>
          </a:bodyPr>
          <a:lstStyle>
            <a:lvl1pPr marL="0" indent="0" algn="l">
              <a:lnSpc>
                <a:spcPts val="3000"/>
              </a:lnSpc>
              <a:buNone/>
              <a:defRPr sz="2400" b="0" spc="-16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Sub-heading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24FD284-22FE-43F3-8236-ACF8393E0E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746997" cy="5715000"/>
          </a:xfrm>
          <a:solidFill>
            <a:srgbClr val="F3F1F3"/>
          </a:solidFill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9541744" y="5343070"/>
            <a:ext cx="213307" cy="222404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spc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4118A-0C88-44E5-A760-D5564D123B5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7" name="Graphic 25">
            <a:extLst>
              <a:ext uri="{FF2B5EF4-FFF2-40B4-BE49-F238E27FC236}">
                <a16:creationId xmlns:a16="http://schemas.microsoft.com/office/drawing/2014/main" id="{6A7229CA-52EB-477B-928D-D75D7C6CB2DE}"/>
              </a:ext>
            </a:extLst>
          </p:cNvPr>
          <p:cNvGrpSpPr/>
          <p:nvPr userDrawn="1"/>
        </p:nvGrpSpPr>
        <p:grpSpPr>
          <a:xfrm>
            <a:off x="8447197" y="4864574"/>
            <a:ext cx="1155097" cy="680400"/>
            <a:chOff x="8440026" y="4867449"/>
            <a:chExt cx="1155097" cy="680400"/>
          </a:xfrm>
          <a:solidFill>
            <a:schemeClr val="tx2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804FBC-B1B0-425F-A98B-5B4620734B36}"/>
                </a:ext>
              </a:extLst>
            </p:cNvPr>
            <p:cNvSpPr/>
            <p:nvPr/>
          </p:nvSpPr>
          <p:spPr>
            <a:xfrm>
              <a:off x="9543517" y="5373884"/>
              <a:ext cx="54251" cy="27126"/>
            </a:xfrm>
            <a:custGeom>
              <a:avLst/>
              <a:gdLst/>
              <a:ahLst/>
              <a:cxnLst/>
              <a:rect l="0" t="0" r="0" b="0"/>
              <a:pathLst>
                <a:path w="54251" h="27125">
                  <a:moveTo>
                    <a:pt x="11709" y="27035"/>
                  </a:moveTo>
                  <a:cubicBezTo>
                    <a:pt x="10250" y="27011"/>
                    <a:pt x="9076" y="25827"/>
                    <a:pt x="9064" y="24368"/>
                  </a:cubicBezTo>
                  <a:lnTo>
                    <a:pt x="9064" y="6465"/>
                  </a:lnTo>
                  <a:lnTo>
                    <a:pt x="3956" y="6465"/>
                  </a:lnTo>
                  <a:cubicBezTo>
                    <a:pt x="2707" y="6465"/>
                    <a:pt x="1695" y="5453"/>
                    <a:pt x="1695" y="4204"/>
                  </a:cubicBezTo>
                  <a:cubicBezTo>
                    <a:pt x="1752" y="2980"/>
                    <a:pt x="2732" y="2001"/>
                    <a:pt x="3956" y="1944"/>
                  </a:cubicBezTo>
                  <a:lnTo>
                    <a:pt x="19440" y="1944"/>
                  </a:lnTo>
                  <a:cubicBezTo>
                    <a:pt x="20664" y="2001"/>
                    <a:pt x="21643" y="2980"/>
                    <a:pt x="21700" y="4204"/>
                  </a:cubicBezTo>
                  <a:cubicBezTo>
                    <a:pt x="21700" y="5453"/>
                    <a:pt x="20688" y="6465"/>
                    <a:pt x="19440" y="6465"/>
                  </a:cubicBezTo>
                  <a:lnTo>
                    <a:pt x="14331" y="6465"/>
                  </a:lnTo>
                  <a:lnTo>
                    <a:pt x="14331" y="24368"/>
                  </a:lnTo>
                  <a:cubicBezTo>
                    <a:pt x="14332" y="25824"/>
                    <a:pt x="13165" y="27011"/>
                    <a:pt x="11709" y="27035"/>
                  </a:cubicBezTo>
                  <a:close/>
                  <a:moveTo>
                    <a:pt x="49979" y="27035"/>
                  </a:moveTo>
                  <a:cubicBezTo>
                    <a:pt x="48532" y="26998"/>
                    <a:pt x="47379" y="25815"/>
                    <a:pt x="47379" y="24368"/>
                  </a:cubicBezTo>
                  <a:lnTo>
                    <a:pt x="47379" y="8951"/>
                  </a:lnTo>
                  <a:lnTo>
                    <a:pt x="40711" y="26221"/>
                  </a:lnTo>
                  <a:cubicBezTo>
                    <a:pt x="40448" y="26989"/>
                    <a:pt x="39613" y="27399"/>
                    <a:pt x="38845" y="27136"/>
                  </a:cubicBezTo>
                  <a:cubicBezTo>
                    <a:pt x="38415" y="26989"/>
                    <a:pt x="38078" y="26651"/>
                    <a:pt x="37931" y="26221"/>
                  </a:cubicBezTo>
                  <a:lnTo>
                    <a:pt x="31262" y="8951"/>
                  </a:lnTo>
                  <a:lnTo>
                    <a:pt x="31262" y="24526"/>
                  </a:lnTo>
                  <a:cubicBezTo>
                    <a:pt x="31275" y="25969"/>
                    <a:pt x="30128" y="27156"/>
                    <a:pt x="28685" y="27193"/>
                  </a:cubicBezTo>
                  <a:cubicBezTo>
                    <a:pt x="27226" y="27169"/>
                    <a:pt x="26053" y="25985"/>
                    <a:pt x="26040" y="24526"/>
                  </a:cubicBezTo>
                  <a:lnTo>
                    <a:pt x="26041" y="6035"/>
                  </a:lnTo>
                  <a:cubicBezTo>
                    <a:pt x="26019" y="3676"/>
                    <a:pt x="27914" y="1746"/>
                    <a:pt x="30273" y="1724"/>
                  </a:cubicBezTo>
                  <a:cubicBezTo>
                    <a:pt x="32069" y="1707"/>
                    <a:pt x="33684" y="2816"/>
                    <a:pt x="34314" y="4498"/>
                  </a:cubicBezTo>
                  <a:lnTo>
                    <a:pt x="39309" y="17519"/>
                  </a:lnTo>
                  <a:lnTo>
                    <a:pt x="44350" y="4498"/>
                  </a:lnTo>
                  <a:cubicBezTo>
                    <a:pt x="44952" y="2818"/>
                    <a:pt x="46544" y="1696"/>
                    <a:pt x="48329" y="1695"/>
                  </a:cubicBezTo>
                  <a:cubicBezTo>
                    <a:pt x="50713" y="1695"/>
                    <a:pt x="52646" y="3628"/>
                    <a:pt x="52646" y="6013"/>
                  </a:cubicBezTo>
                  <a:cubicBezTo>
                    <a:pt x="52646" y="6020"/>
                    <a:pt x="52646" y="6028"/>
                    <a:pt x="52646" y="6035"/>
                  </a:cubicBezTo>
                  <a:lnTo>
                    <a:pt x="52646" y="24526"/>
                  </a:lnTo>
                  <a:cubicBezTo>
                    <a:pt x="52622" y="25989"/>
                    <a:pt x="51442" y="27169"/>
                    <a:pt x="49979" y="2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75EAE34-45CA-45D2-AB49-4BE6E583E670}"/>
                </a:ext>
              </a:extLst>
            </p:cNvPr>
            <p:cNvSpPr/>
            <p:nvPr/>
          </p:nvSpPr>
          <p:spPr>
            <a:xfrm>
              <a:off x="8438331" y="5374188"/>
              <a:ext cx="144670" cy="171795"/>
            </a:xfrm>
            <a:custGeom>
              <a:avLst/>
              <a:gdLst/>
              <a:ahLst/>
              <a:cxnLst/>
              <a:rect l="0" t="0" r="0" b="0"/>
              <a:pathLst>
                <a:path w="144669" h="171795">
                  <a:moveTo>
                    <a:pt x="119104" y="159194"/>
                  </a:moveTo>
                  <a:lnTo>
                    <a:pt x="119104" y="95901"/>
                  </a:lnTo>
                  <a:lnTo>
                    <a:pt x="26719" y="95901"/>
                  </a:lnTo>
                  <a:lnTo>
                    <a:pt x="26719" y="159194"/>
                  </a:lnTo>
                  <a:cubicBezTo>
                    <a:pt x="26720" y="166002"/>
                    <a:pt x="21273" y="171559"/>
                    <a:pt x="14467" y="171695"/>
                  </a:cubicBezTo>
                  <a:cubicBezTo>
                    <a:pt x="7518" y="171696"/>
                    <a:pt x="1843" y="166142"/>
                    <a:pt x="1695" y="159194"/>
                  </a:cubicBezTo>
                  <a:lnTo>
                    <a:pt x="1695" y="14750"/>
                  </a:lnTo>
                  <a:cubicBezTo>
                    <a:pt x="1804" y="7880"/>
                    <a:pt x="7348" y="2336"/>
                    <a:pt x="14218" y="2228"/>
                  </a:cubicBezTo>
                  <a:cubicBezTo>
                    <a:pt x="21121" y="2252"/>
                    <a:pt x="26706" y="7848"/>
                    <a:pt x="26719" y="14750"/>
                  </a:cubicBezTo>
                  <a:lnTo>
                    <a:pt x="26719" y="73523"/>
                  </a:lnTo>
                  <a:lnTo>
                    <a:pt x="119104" y="73523"/>
                  </a:lnTo>
                  <a:lnTo>
                    <a:pt x="119104" y="14750"/>
                  </a:lnTo>
                  <a:cubicBezTo>
                    <a:pt x="118810" y="7840"/>
                    <a:pt x="124174" y="2001"/>
                    <a:pt x="131084" y="1707"/>
                  </a:cubicBezTo>
                  <a:cubicBezTo>
                    <a:pt x="137994" y="1413"/>
                    <a:pt x="143833" y="6777"/>
                    <a:pt x="144127" y="13687"/>
                  </a:cubicBezTo>
                  <a:cubicBezTo>
                    <a:pt x="144142" y="14041"/>
                    <a:pt x="144142" y="14396"/>
                    <a:pt x="144127" y="14750"/>
                  </a:cubicBezTo>
                  <a:lnTo>
                    <a:pt x="144127" y="159194"/>
                  </a:lnTo>
                  <a:cubicBezTo>
                    <a:pt x="143833" y="166104"/>
                    <a:pt x="137994" y="171468"/>
                    <a:pt x="131084" y="171174"/>
                  </a:cubicBezTo>
                  <a:cubicBezTo>
                    <a:pt x="124585" y="170898"/>
                    <a:pt x="119380" y="165693"/>
                    <a:pt x="119104" y="159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C041277-06F9-46B8-98DA-41ACCECADF72}"/>
                </a:ext>
              </a:extLst>
            </p:cNvPr>
            <p:cNvSpPr/>
            <p:nvPr/>
          </p:nvSpPr>
          <p:spPr>
            <a:xfrm>
              <a:off x="8598439" y="5419070"/>
              <a:ext cx="124326" cy="128847"/>
            </a:xfrm>
            <a:custGeom>
              <a:avLst/>
              <a:gdLst/>
              <a:ahLst/>
              <a:cxnLst/>
              <a:rect l="0" t="0" r="0" b="0"/>
              <a:pathLst>
                <a:path w="124325" h="128846">
                  <a:moveTo>
                    <a:pt x="1695" y="64988"/>
                  </a:moveTo>
                  <a:cubicBezTo>
                    <a:pt x="1695" y="30200"/>
                    <a:pt x="25227" y="1695"/>
                    <a:pt x="62728" y="1695"/>
                  </a:cubicBezTo>
                  <a:cubicBezTo>
                    <a:pt x="100229" y="1695"/>
                    <a:pt x="123760" y="30222"/>
                    <a:pt x="123760" y="64988"/>
                  </a:cubicBezTo>
                  <a:cubicBezTo>
                    <a:pt x="123760" y="99754"/>
                    <a:pt x="100500" y="128575"/>
                    <a:pt x="62728" y="128575"/>
                  </a:cubicBezTo>
                  <a:cubicBezTo>
                    <a:pt x="24956" y="128575"/>
                    <a:pt x="1695" y="100026"/>
                    <a:pt x="1695" y="64988"/>
                  </a:cubicBezTo>
                  <a:close/>
                  <a:moveTo>
                    <a:pt x="100319" y="64988"/>
                  </a:moveTo>
                  <a:cubicBezTo>
                    <a:pt x="100319" y="42203"/>
                    <a:pt x="87073" y="21678"/>
                    <a:pt x="62773" y="21678"/>
                  </a:cubicBezTo>
                  <a:cubicBezTo>
                    <a:pt x="38473" y="21678"/>
                    <a:pt x="25227" y="42203"/>
                    <a:pt x="25227" y="64988"/>
                  </a:cubicBezTo>
                  <a:cubicBezTo>
                    <a:pt x="25227" y="87774"/>
                    <a:pt x="38790" y="108548"/>
                    <a:pt x="62773" y="108548"/>
                  </a:cubicBezTo>
                  <a:cubicBezTo>
                    <a:pt x="86757" y="108548"/>
                    <a:pt x="100319" y="88090"/>
                    <a:pt x="100319" y="64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1C2C6A6-FDF8-4AC5-AF36-1DDAFF00D707}"/>
                </a:ext>
              </a:extLst>
            </p:cNvPr>
            <p:cNvSpPr/>
            <p:nvPr/>
          </p:nvSpPr>
          <p:spPr>
            <a:xfrm>
              <a:off x="8791053" y="5419048"/>
              <a:ext cx="122065" cy="128847"/>
            </a:xfrm>
            <a:custGeom>
              <a:avLst/>
              <a:gdLst/>
              <a:ahLst/>
              <a:cxnLst/>
              <a:rect l="0" t="0" r="0" b="0"/>
              <a:pathLst>
                <a:path w="122065" h="128846">
                  <a:moveTo>
                    <a:pt x="62186" y="1695"/>
                  </a:moveTo>
                  <a:cubicBezTo>
                    <a:pt x="98489" y="1695"/>
                    <a:pt x="120958" y="29974"/>
                    <a:pt x="120958" y="61756"/>
                  </a:cubicBezTo>
                  <a:cubicBezTo>
                    <a:pt x="120958" y="68537"/>
                    <a:pt x="116211" y="72516"/>
                    <a:pt x="107689" y="72516"/>
                  </a:cubicBezTo>
                  <a:lnTo>
                    <a:pt x="25385" y="72516"/>
                  </a:lnTo>
                  <a:cubicBezTo>
                    <a:pt x="27148" y="93041"/>
                    <a:pt x="42158" y="110062"/>
                    <a:pt x="66435" y="110062"/>
                  </a:cubicBezTo>
                  <a:cubicBezTo>
                    <a:pt x="77245" y="110032"/>
                    <a:pt x="87775" y="106617"/>
                    <a:pt x="96545" y="100297"/>
                  </a:cubicBezTo>
                  <a:cubicBezTo>
                    <a:pt x="98024" y="99335"/>
                    <a:pt x="99783" y="98898"/>
                    <a:pt x="101540" y="99054"/>
                  </a:cubicBezTo>
                  <a:cubicBezTo>
                    <a:pt x="106534" y="99054"/>
                    <a:pt x="110582" y="103102"/>
                    <a:pt x="110582" y="108095"/>
                  </a:cubicBezTo>
                  <a:cubicBezTo>
                    <a:pt x="110623" y="111117"/>
                    <a:pt x="109113" y="113950"/>
                    <a:pt x="106581" y="115600"/>
                  </a:cubicBezTo>
                  <a:cubicBezTo>
                    <a:pt x="94260" y="124395"/>
                    <a:pt x="79422" y="128963"/>
                    <a:pt x="64288" y="128620"/>
                  </a:cubicBezTo>
                  <a:cubicBezTo>
                    <a:pt x="28233" y="128620"/>
                    <a:pt x="1696" y="103077"/>
                    <a:pt x="1696" y="65034"/>
                  </a:cubicBezTo>
                  <a:cubicBezTo>
                    <a:pt x="1605" y="29974"/>
                    <a:pt x="26900" y="1695"/>
                    <a:pt x="62186" y="1695"/>
                  </a:cubicBezTo>
                  <a:close/>
                  <a:moveTo>
                    <a:pt x="25137" y="56240"/>
                  </a:moveTo>
                  <a:lnTo>
                    <a:pt x="98986" y="56240"/>
                  </a:lnTo>
                  <a:cubicBezTo>
                    <a:pt x="98489" y="40236"/>
                    <a:pt x="87684" y="20209"/>
                    <a:pt x="62186" y="20209"/>
                  </a:cubicBezTo>
                  <a:cubicBezTo>
                    <a:pt x="37908" y="20299"/>
                    <a:pt x="26470" y="39739"/>
                    <a:pt x="25137" y="562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24A19C4-67C7-440D-BE4D-F22A15E34F02}"/>
                </a:ext>
              </a:extLst>
            </p:cNvPr>
            <p:cNvSpPr/>
            <p:nvPr/>
          </p:nvSpPr>
          <p:spPr>
            <a:xfrm>
              <a:off x="8924715" y="5374697"/>
              <a:ext cx="24865" cy="171795"/>
            </a:xfrm>
            <a:custGeom>
              <a:avLst/>
              <a:gdLst/>
              <a:ahLst/>
              <a:cxnLst/>
              <a:rect l="0" t="0" r="0" b="0"/>
              <a:pathLst>
                <a:path w="24865" h="171795">
                  <a:moveTo>
                    <a:pt x="1695" y="159928"/>
                  </a:moveTo>
                  <a:lnTo>
                    <a:pt x="1695" y="12998"/>
                  </a:lnTo>
                  <a:cubicBezTo>
                    <a:pt x="1695" y="6756"/>
                    <a:pt x="6756" y="1695"/>
                    <a:pt x="12998" y="1695"/>
                  </a:cubicBezTo>
                  <a:cubicBezTo>
                    <a:pt x="19240" y="1695"/>
                    <a:pt x="24300" y="6756"/>
                    <a:pt x="24300" y="12998"/>
                  </a:cubicBezTo>
                  <a:lnTo>
                    <a:pt x="24300" y="159928"/>
                  </a:lnTo>
                  <a:cubicBezTo>
                    <a:pt x="24300" y="166170"/>
                    <a:pt x="19240" y="171230"/>
                    <a:pt x="12998" y="171230"/>
                  </a:cubicBezTo>
                  <a:cubicBezTo>
                    <a:pt x="6756" y="171230"/>
                    <a:pt x="1695" y="166170"/>
                    <a:pt x="1695" y="159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50CA75C-0EDD-4F2F-B3AE-917B994DCE39}"/>
                </a:ext>
              </a:extLst>
            </p:cNvPr>
            <p:cNvSpPr/>
            <p:nvPr/>
          </p:nvSpPr>
          <p:spPr>
            <a:xfrm>
              <a:off x="8961717" y="5419032"/>
              <a:ext cx="99460" cy="128847"/>
            </a:xfrm>
            <a:custGeom>
              <a:avLst/>
              <a:gdLst/>
              <a:ahLst/>
              <a:cxnLst/>
              <a:rect l="0" t="0" r="0" b="0"/>
              <a:pathLst>
                <a:path w="99460" h="128846">
                  <a:moveTo>
                    <a:pt x="1696" y="107071"/>
                  </a:moveTo>
                  <a:cubicBezTo>
                    <a:pt x="1621" y="101753"/>
                    <a:pt x="5871" y="97381"/>
                    <a:pt x="11188" y="97306"/>
                  </a:cubicBezTo>
                  <a:cubicBezTo>
                    <a:pt x="11279" y="97304"/>
                    <a:pt x="11370" y="97304"/>
                    <a:pt x="11462" y="97306"/>
                  </a:cubicBezTo>
                  <a:cubicBezTo>
                    <a:pt x="13429" y="97362"/>
                    <a:pt x="15341" y="97973"/>
                    <a:pt x="16977" y="99069"/>
                  </a:cubicBezTo>
                  <a:cubicBezTo>
                    <a:pt x="26837" y="106379"/>
                    <a:pt x="38746" y="110404"/>
                    <a:pt x="51020" y="110575"/>
                  </a:cubicBezTo>
                  <a:cubicBezTo>
                    <a:pt x="68041" y="110575"/>
                    <a:pt x="77038" y="103567"/>
                    <a:pt x="77038" y="93305"/>
                  </a:cubicBezTo>
                  <a:cubicBezTo>
                    <a:pt x="77038" y="81302"/>
                    <a:pt x="63271" y="77301"/>
                    <a:pt x="47652" y="73797"/>
                  </a:cubicBezTo>
                  <a:cubicBezTo>
                    <a:pt x="27127" y="69027"/>
                    <a:pt x="3098" y="63534"/>
                    <a:pt x="3098" y="37494"/>
                  </a:cubicBezTo>
                  <a:cubicBezTo>
                    <a:pt x="3098" y="18212"/>
                    <a:pt x="19599" y="1711"/>
                    <a:pt x="49143" y="1711"/>
                  </a:cubicBezTo>
                  <a:cubicBezTo>
                    <a:pt x="63578" y="1401"/>
                    <a:pt x="77722" y="5788"/>
                    <a:pt x="89448" y="14211"/>
                  </a:cubicBezTo>
                  <a:cubicBezTo>
                    <a:pt x="91890" y="15942"/>
                    <a:pt x="93373" y="18723"/>
                    <a:pt x="93449" y="21716"/>
                  </a:cubicBezTo>
                  <a:cubicBezTo>
                    <a:pt x="93376" y="26804"/>
                    <a:pt x="89269" y="30911"/>
                    <a:pt x="84181" y="30984"/>
                  </a:cubicBezTo>
                  <a:cubicBezTo>
                    <a:pt x="82375" y="30939"/>
                    <a:pt x="80628" y="30330"/>
                    <a:pt x="79185" y="29243"/>
                  </a:cubicBezTo>
                  <a:cubicBezTo>
                    <a:pt x="70491" y="23067"/>
                    <a:pt x="60056" y="19820"/>
                    <a:pt x="49392" y="19975"/>
                  </a:cubicBezTo>
                  <a:cubicBezTo>
                    <a:pt x="34134" y="19975"/>
                    <a:pt x="24527" y="25988"/>
                    <a:pt x="24527" y="35798"/>
                  </a:cubicBezTo>
                  <a:cubicBezTo>
                    <a:pt x="24527" y="46332"/>
                    <a:pt x="37547" y="49836"/>
                    <a:pt x="52557" y="53340"/>
                  </a:cubicBezTo>
                  <a:cubicBezTo>
                    <a:pt x="73579" y="58087"/>
                    <a:pt x="98625" y="63851"/>
                    <a:pt x="98625" y="91632"/>
                  </a:cubicBezTo>
                  <a:cubicBezTo>
                    <a:pt x="98625" y="112406"/>
                    <a:pt x="81604" y="128681"/>
                    <a:pt x="49799" y="128681"/>
                  </a:cubicBezTo>
                  <a:cubicBezTo>
                    <a:pt x="33026" y="128681"/>
                    <a:pt x="18017" y="124431"/>
                    <a:pt x="5743" y="115118"/>
                  </a:cubicBezTo>
                  <a:cubicBezTo>
                    <a:pt x="3198" y="113226"/>
                    <a:pt x="1698" y="110242"/>
                    <a:pt x="1696" y="1070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01BD7DC-B00B-4BA4-871F-32C33214D175}"/>
                </a:ext>
              </a:extLst>
            </p:cNvPr>
            <p:cNvSpPr/>
            <p:nvPr/>
          </p:nvSpPr>
          <p:spPr>
            <a:xfrm>
              <a:off x="9072865" y="5514507"/>
              <a:ext cx="33907" cy="33907"/>
            </a:xfrm>
            <a:custGeom>
              <a:avLst/>
              <a:gdLst/>
              <a:ahLst/>
              <a:cxnLst/>
              <a:rect l="0" t="0" r="0" b="0"/>
              <a:pathLst>
                <a:path w="33906" h="33906">
                  <a:moveTo>
                    <a:pt x="17225" y="1695"/>
                  </a:moveTo>
                  <a:cubicBezTo>
                    <a:pt x="25850" y="1694"/>
                    <a:pt x="32888" y="8601"/>
                    <a:pt x="33048" y="17225"/>
                  </a:cubicBezTo>
                  <a:cubicBezTo>
                    <a:pt x="32915" y="25908"/>
                    <a:pt x="25908" y="32915"/>
                    <a:pt x="17225" y="33048"/>
                  </a:cubicBezTo>
                  <a:cubicBezTo>
                    <a:pt x="8601" y="32888"/>
                    <a:pt x="1694" y="25850"/>
                    <a:pt x="1695" y="17225"/>
                  </a:cubicBezTo>
                  <a:cubicBezTo>
                    <a:pt x="1732" y="8663"/>
                    <a:pt x="8664" y="1732"/>
                    <a:pt x="17225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C7FD80-D310-43D9-9002-17E7F934504B}"/>
                </a:ext>
              </a:extLst>
            </p:cNvPr>
            <p:cNvSpPr/>
            <p:nvPr/>
          </p:nvSpPr>
          <p:spPr>
            <a:xfrm>
              <a:off x="9221107" y="5419070"/>
              <a:ext cx="124326" cy="128847"/>
            </a:xfrm>
            <a:custGeom>
              <a:avLst/>
              <a:gdLst/>
              <a:ahLst/>
              <a:cxnLst/>
              <a:rect l="0" t="0" r="0" b="0"/>
              <a:pathLst>
                <a:path w="124325" h="128846">
                  <a:moveTo>
                    <a:pt x="1695" y="64988"/>
                  </a:moveTo>
                  <a:cubicBezTo>
                    <a:pt x="1695" y="30200"/>
                    <a:pt x="25227" y="1695"/>
                    <a:pt x="62728" y="1695"/>
                  </a:cubicBezTo>
                  <a:cubicBezTo>
                    <a:pt x="100229" y="1695"/>
                    <a:pt x="123760" y="30222"/>
                    <a:pt x="123760" y="64988"/>
                  </a:cubicBezTo>
                  <a:cubicBezTo>
                    <a:pt x="123760" y="99754"/>
                    <a:pt x="100478" y="128575"/>
                    <a:pt x="62728" y="128575"/>
                  </a:cubicBezTo>
                  <a:cubicBezTo>
                    <a:pt x="24978" y="128575"/>
                    <a:pt x="1695" y="100026"/>
                    <a:pt x="1695" y="64988"/>
                  </a:cubicBezTo>
                  <a:close/>
                  <a:moveTo>
                    <a:pt x="100319" y="64988"/>
                  </a:moveTo>
                  <a:cubicBezTo>
                    <a:pt x="100319" y="42203"/>
                    <a:pt x="87050" y="21678"/>
                    <a:pt x="62773" y="21678"/>
                  </a:cubicBezTo>
                  <a:cubicBezTo>
                    <a:pt x="38496" y="21678"/>
                    <a:pt x="25227" y="42203"/>
                    <a:pt x="25227" y="64988"/>
                  </a:cubicBezTo>
                  <a:cubicBezTo>
                    <a:pt x="25227" y="87774"/>
                    <a:pt x="38790" y="108548"/>
                    <a:pt x="62773" y="108548"/>
                  </a:cubicBezTo>
                  <a:cubicBezTo>
                    <a:pt x="86757" y="108548"/>
                    <a:pt x="100319" y="88090"/>
                    <a:pt x="100319" y="64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AFEE653-9627-4430-88BE-C272913563C5}"/>
                </a:ext>
              </a:extLst>
            </p:cNvPr>
            <p:cNvSpPr/>
            <p:nvPr/>
          </p:nvSpPr>
          <p:spPr>
            <a:xfrm>
              <a:off x="9360034" y="5419048"/>
              <a:ext cx="171795" cy="126586"/>
            </a:xfrm>
            <a:custGeom>
              <a:avLst/>
              <a:gdLst/>
              <a:ahLst/>
              <a:cxnLst/>
              <a:rect l="0" t="0" r="0" b="0"/>
              <a:pathLst>
                <a:path w="171795" h="126586">
                  <a:moveTo>
                    <a:pt x="171299" y="38224"/>
                  </a:moveTo>
                  <a:lnTo>
                    <a:pt x="171299" y="115578"/>
                  </a:lnTo>
                  <a:cubicBezTo>
                    <a:pt x="171300" y="121820"/>
                    <a:pt x="166241" y="126881"/>
                    <a:pt x="159999" y="126882"/>
                  </a:cubicBezTo>
                  <a:cubicBezTo>
                    <a:pt x="159930" y="126882"/>
                    <a:pt x="159862" y="126881"/>
                    <a:pt x="159793" y="126880"/>
                  </a:cubicBezTo>
                  <a:cubicBezTo>
                    <a:pt x="153639" y="126806"/>
                    <a:pt x="148710" y="121756"/>
                    <a:pt x="148785" y="115602"/>
                  </a:cubicBezTo>
                  <a:cubicBezTo>
                    <a:pt x="148785" y="115594"/>
                    <a:pt x="148785" y="115586"/>
                    <a:pt x="148785" y="115578"/>
                  </a:cubicBezTo>
                  <a:lnTo>
                    <a:pt x="148785" y="44983"/>
                  </a:lnTo>
                  <a:cubicBezTo>
                    <a:pt x="148785" y="30968"/>
                    <a:pt x="142523" y="24210"/>
                    <a:pt x="127763" y="24210"/>
                  </a:cubicBezTo>
                  <a:cubicBezTo>
                    <a:pt x="115488" y="24210"/>
                    <a:pt x="103463" y="38021"/>
                    <a:pt x="97721" y="46814"/>
                  </a:cubicBezTo>
                  <a:lnTo>
                    <a:pt x="97721" y="115623"/>
                  </a:lnTo>
                  <a:cubicBezTo>
                    <a:pt x="97721" y="121865"/>
                    <a:pt x="92661" y="126925"/>
                    <a:pt x="86419" y="126925"/>
                  </a:cubicBezTo>
                  <a:cubicBezTo>
                    <a:pt x="80177" y="126925"/>
                    <a:pt x="75116" y="121865"/>
                    <a:pt x="75116" y="115623"/>
                  </a:cubicBezTo>
                  <a:lnTo>
                    <a:pt x="75116" y="44983"/>
                  </a:lnTo>
                  <a:cubicBezTo>
                    <a:pt x="75116" y="30968"/>
                    <a:pt x="69104" y="24210"/>
                    <a:pt x="53845" y="24210"/>
                  </a:cubicBezTo>
                  <a:cubicBezTo>
                    <a:pt x="42068" y="24210"/>
                    <a:pt x="30314" y="38835"/>
                    <a:pt x="24301" y="47605"/>
                  </a:cubicBezTo>
                  <a:lnTo>
                    <a:pt x="24301" y="115578"/>
                  </a:lnTo>
                  <a:cubicBezTo>
                    <a:pt x="24301" y="121820"/>
                    <a:pt x="19241" y="126880"/>
                    <a:pt x="12999" y="126880"/>
                  </a:cubicBezTo>
                  <a:cubicBezTo>
                    <a:pt x="6757" y="126880"/>
                    <a:pt x="1697" y="121820"/>
                    <a:pt x="1697" y="115578"/>
                  </a:cubicBezTo>
                  <a:lnTo>
                    <a:pt x="1697" y="14693"/>
                  </a:lnTo>
                  <a:cubicBezTo>
                    <a:pt x="1609" y="8539"/>
                    <a:pt x="6526" y="3479"/>
                    <a:pt x="12680" y="3391"/>
                  </a:cubicBezTo>
                  <a:cubicBezTo>
                    <a:pt x="12689" y="3391"/>
                    <a:pt x="12697" y="3391"/>
                    <a:pt x="12705" y="3391"/>
                  </a:cubicBezTo>
                  <a:cubicBezTo>
                    <a:pt x="18946" y="3278"/>
                    <a:pt x="24097" y="8247"/>
                    <a:pt x="24209" y="14488"/>
                  </a:cubicBezTo>
                  <a:cubicBezTo>
                    <a:pt x="24210" y="14556"/>
                    <a:pt x="24211" y="14625"/>
                    <a:pt x="24211" y="14693"/>
                  </a:cubicBezTo>
                  <a:lnTo>
                    <a:pt x="24211" y="21700"/>
                  </a:lnTo>
                  <a:cubicBezTo>
                    <a:pt x="29229" y="14196"/>
                    <a:pt x="45233" y="1695"/>
                    <a:pt x="63272" y="1695"/>
                  </a:cubicBezTo>
                  <a:cubicBezTo>
                    <a:pt x="81310" y="1695"/>
                    <a:pt x="92296" y="11189"/>
                    <a:pt x="96048" y="24300"/>
                  </a:cubicBezTo>
                  <a:cubicBezTo>
                    <a:pt x="105317" y="10575"/>
                    <a:pt x="120634" y="2159"/>
                    <a:pt x="137189" y="1695"/>
                  </a:cubicBezTo>
                  <a:cubicBezTo>
                    <a:pt x="159635" y="1695"/>
                    <a:pt x="171299" y="13947"/>
                    <a:pt x="171299" y="38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8B057C9-9FB9-435F-A908-BBFB53D6290D}"/>
                </a:ext>
              </a:extLst>
            </p:cNvPr>
            <p:cNvSpPr/>
            <p:nvPr/>
          </p:nvSpPr>
          <p:spPr>
            <a:xfrm>
              <a:off x="9110231" y="5419048"/>
              <a:ext cx="126586" cy="128847"/>
            </a:xfrm>
            <a:custGeom>
              <a:avLst/>
              <a:gdLst/>
              <a:ahLst/>
              <a:cxnLst/>
              <a:rect l="0" t="0" r="0" b="0"/>
              <a:pathLst>
                <a:path w="126585" h="128846">
                  <a:moveTo>
                    <a:pt x="63135" y="1695"/>
                  </a:moveTo>
                  <a:cubicBezTo>
                    <a:pt x="80405" y="1695"/>
                    <a:pt x="92521" y="7188"/>
                    <a:pt x="101676" y="15710"/>
                  </a:cubicBezTo>
                  <a:cubicBezTo>
                    <a:pt x="103815" y="17632"/>
                    <a:pt x="105080" y="20341"/>
                    <a:pt x="105179" y="23215"/>
                  </a:cubicBezTo>
                  <a:cubicBezTo>
                    <a:pt x="105286" y="28782"/>
                    <a:pt x="100860" y="33382"/>
                    <a:pt x="95293" y="33489"/>
                  </a:cubicBezTo>
                  <a:cubicBezTo>
                    <a:pt x="92771" y="33537"/>
                    <a:pt x="90321" y="32638"/>
                    <a:pt x="88429" y="30968"/>
                  </a:cubicBezTo>
                  <a:cubicBezTo>
                    <a:pt x="81907" y="24749"/>
                    <a:pt x="73160" y="21410"/>
                    <a:pt x="64152" y="21700"/>
                  </a:cubicBezTo>
                  <a:cubicBezTo>
                    <a:pt x="40349" y="21700"/>
                    <a:pt x="25091" y="39988"/>
                    <a:pt x="25091" y="65011"/>
                  </a:cubicBezTo>
                  <a:cubicBezTo>
                    <a:pt x="25091" y="90034"/>
                    <a:pt x="40372" y="107756"/>
                    <a:pt x="64152" y="108570"/>
                  </a:cubicBezTo>
                  <a:cubicBezTo>
                    <a:pt x="80179" y="109113"/>
                    <a:pt x="96341" y="97449"/>
                    <a:pt x="109361" y="76924"/>
                  </a:cubicBezTo>
                  <a:cubicBezTo>
                    <a:pt x="110989" y="74369"/>
                    <a:pt x="113362" y="69645"/>
                    <a:pt x="115306" y="67181"/>
                  </a:cubicBezTo>
                  <a:cubicBezTo>
                    <a:pt x="118968" y="62524"/>
                    <a:pt x="121590" y="64740"/>
                    <a:pt x="123760" y="67000"/>
                  </a:cubicBezTo>
                  <a:cubicBezTo>
                    <a:pt x="127739" y="71159"/>
                    <a:pt x="127716" y="81015"/>
                    <a:pt x="125117" y="85875"/>
                  </a:cubicBezTo>
                  <a:cubicBezTo>
                    <a:pt x="119957" y="95927"/>
                    <a:pt x="113071" y="104994"/>
                    <a:pt x="104773" y="112662"/>
                  </a:cubicBezTo>
                  <a:cubicBezTo>
                    <a:pt x="93520" y="123129"/>
                    <a:pt x="78635" y="128804"/>
                    <a:pt x="63270" y="128485"/>
                  </a:cubicBezTo>
                  <a:cubicBezTo>
                    <a:pt x="26719" y="128485"/>
                    <a:pt x="1695" y="101201"/>
                    <a:pt x="1695" y="64898"/>
                  </a:cubicBezTo>
                  <a:cubicBezTo>
                    <a:pt x="1695" y="28595"/>
                    <a:pt x="26583" y="1695"/>
                    <a:pt x="63135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FD7F02A-4D0B-4FA9-9671-4BF975386669}"/>
                </a:ext>
              </a:extLst>
            </p:cNvPr>
            <p:cNvSpPr/>
            <p:nvPr/>
          </p:nvSpPr>
          <p:spPr>
            <a:xfrm>
              <a:off x="8718155" y="5387718"/>
              <a:ext cx="92679" cy="160493"/>
            </a:xfrm>
            <a:custGeom>
              <a:avLst/>
              <a:gdLst/>
              <a:ahLst/>
              <a:cxnLst/>
              <a:rect l="0" t="0" r="0" b="0"/>
              <a:pathLst>
                <a:path w="92679" h="160493">
                  <a:moveTo>
                    <a:pt x="90598" y="138386"/>
                  </a:moveTo>
                  <a:cubicBezTo>
                    <a:pt x="90598" y="142635"/>
                    <a:pt x="78391" y="152175"/>
                    <a:pt x="69643" y="156469"/>
                  </a:cubicBezTo>
                  <a:cubicBezTo>
                    <a:pt x="64252" y="159009"/>
                    <a:pt x="58328" y="160211"/>
                    <a:pt x="52373" y="159973"/>
                  </a:cubicBezTo>
                  <a:cubicBezTo>
                    <a:pt x="33340" y="159973"/>
                    <a:pt x="23575" y="149213"/>
                    <a:pt x="23575" y="130180"/>
                  </a:cubicBezTo>
                  <a:lnTo>
                    <a:pt x="23575" y="55788"/>
                  </a:lnTo>
                  <a:lnTo>
                    <a:pt x="12069" y="55788"/>
                  </a:lnTo>
                  <a:cubicBezTo>
                    <a:pt x="6608" y="56049"/>
                    <a:pt x="1968" y="51834"/>
                    <a:pt x="1707" y="46372"/>
                  </a:cubicBezTo>
                  <a:cubicBezTo>
                    <a:pt x="1446" y="40910"/>
                    <a:pt x="5662" y="36270"/>
                    <a:pt x="11123" y="36009"/>
                  </a:cubicBezTo>
                  <a:cubicBezTo>
                    <a:pt x="11439" y="35994"/>
                    <a:pt x="11754" y="35994"/>
                    <a:pt x="12069" y="36009"/>
                  </a:cubicBezTo>
                  <a:lnTo>
                    <a:pt x="23575" y="36009"/>
                  </a:lnTo>
                  <a:lnTo>
                    <a:pt x="23575" y="12998"/>
                  </a:lnTo>
                  <a:cubicBezTo>
                    <a:pt x="23575" y="6756"/>
                    <a:pt x="28635" y="1695"/>
                    <a:pt x="34877" y="1695"/>
                  </a:cubicBezTo>
                  <a:cubicBezTo>
                    <a:pt x="41120" y="1695"/>
                    <a:pt x="46180" y="6756"/>
                    <a:pt x="46180" y="12998"/>
                  </a:cubicBezTo>
                  <a:lnTo>
                    <a:pt x="46180" y="36009"/>
                  </a:lnTo>
                  <a:lnTo>
                    <a:pt x="62003" y="36009"/>
                  </a:lnTo>
                  <a:cubicBezTo>
                    <a:pt x="67465" y="35748"/>
                    <a:pt x="72104" y="39964"/>
                    <a:pt x="72365" y="45426"/>
                  </a:cubicBezTo>
                  <a:cubicBezTo>
                    <a:pt x="72627" y="50888"/>
                    <a:pt x="68411" y="55527"/>
                    <a:pt x="62949" y="55788"/>
                  </a:cubicBezTo>
                  <a:cubicBezTo>
                    <a:pt x="62634" y="55803"/>
                    <a:pt x="62318" y="55803"/>
                    <a:pt x="62003" y="55788"/>
                  </a:cubicBezTo>
                  <a:lnTo>
                    <a:pt x="46180" y="55788"/>
                  </a:lnTo>
                  <a:lnTo>
                    <a:pt x="46180" y="125139"/>
                  </a:lnTo>
                  <a:cubicBezTo>
                    <a:pt x="46180" y="133639"/>
                    <a:pt x="50181" y="139900"/>
                    <a:pt x="57934" y="139900"/>
                  </a:cubicBezTo>
                  <a:cubicBezTo>
                    <a:pt x="71723" y="139900"/>
                    <a:pt x="82551" y="118494"/>
                    <a:pt x="88654" y="118494"/>
                  </a:cubicBezTo>
                  <a:cubicBezTo>
                    <a:pt x="94757" y="118494"/>
                    <a:pt x="90598" y="132870"/>
                    <a:pt x="90598" y="1383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5392835-6452-4E30-B7A9-F873678C650C}"/>
                </a:ext>
              </a:extLst>
            </p:cNvPr>
            <p:cNvSpPr/>
            <p:nvPr/>
          </p:nvSpPr>
          <p:spPr>
            <a:xfrm>
              <a:off x="9015766" y="4910059"/>
              <a:ext cx="31646" cy="76856"/>
            </a:xfrm>
            <a:custGeom>
              <a:avLst/>
              <a:gdLst/>
              <a:ahLst/>
              <a:cxnLst/>
              <a:rect l="0" t="0" r="0" b="0"/>
              <a:pathLst>
                <a:path w="31646" h="76855">
                  <a:moveTo>
                    <a:pt x="22876" y="31579"/>
                  </a:moveTo>
                  <a:cubicBezTo>
                    <a:pt x="22870" y="20902"/>
                    <a:pt x="26119" y="10478"/>
                    <a:pt x="32189" y="1695"/>
                  </a:cubicBezTo>
                  <a:cubicBezTo>
                    <a:pt x="14155" y="6911"/>
                    <a:pt x="1730" y="23407"/>
                    <a:pt x="1695" y="42180"/>
                  </a:cubicBezTo>
                  <a:lnTo>
                    <a:pt x="1695" y="76087"/>
                  </a:lnTo>
                  <a:lnTo>
                    <a:pt x="22876" y="7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7B8EAF-42F8-41D8-B058-F6332DFF6B28}"/>
                </a:ext>
              </a:extLst>
            </p:cNvPr>
            <p:cNvSpPr/>
            <p:nvPr/>
          </p:nvSpPr>
          <p:spPr>
            <a:xfrm>
              <a:off x="9015766" y="5120101"/>
              <a:ext cx="31646" cy="94940"/>
            </a:xfrm>
            <a:custGeom>
              <a:avLst/>
              <a:gdLst/>
              <a:ahLst/>
              <a:cxnLst/>
              <a:rect l="0" t="0" r="0" b="0"/>
              <a:pathLst>
                <a:path w="31646" h="94939">
                  <a:moveTo>
                    <a:pt x="1695" y="54771"/>
                  </a:moveTo>
                  <a:cubicBezTo>
                    <a:pt x="1735" y="73548"/>
                    <a:pt x="14156" y="90047"/>
                    <a:pt x="32189" y="95279"/>
                  </a:cubicBezTo>
                  <a:cubicBezTo>
                    <a:pt x="26121" y="86486"/>
                    <a:pt x="22873" y="76056"/>
                    <a:pt x="22876" y="65373"/>
                  </a:cubicBezTo>
                  <a:lnTo>
                    <a:pt x="22876" y="1695"/>
                  </a:lnTo>
                  <a:lnTo>
                    <a:pt x="1695" y="16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B9F8734-561E-45B5-B399-7CB54178E4F6}"/>
                </a:ext>
              </a:extLst>
            </p:cNvPr>
            <p:cNvSpPr/>
            <p:nvPr/>
          </p:nvSpPr>
          <p:spPr>
            <a:xfrm>
              <a:off x="9047548" y="5120101"/>
              <a:ext cx="31646" cy="106242"/>
            </a:xfrm>
            <a:custGeom>
              <a:avLst/>
              <a:gdLst/>
              <a:ahLst/>
              <a:cxnLst/>
              <a:rect l="0" t="0" r="0" b="0"/>
              <a:pathLst>
                <a:path w="31646" h="106241">
                  <a:moveTo>
                    <a:pt x="22899" y="1695"/>
                  </a:moveTo>
                  <a:lnTo>
                    <a:pt x="1695" y="1695"/>
                  </a:lnTo>
                  <a:lnTo>
                    <a:pt x="1695" y="65282"/>
                  </a:lnTo>
                  <a:cubicBezTo>
                    <a:pt x="1738" y="84053"/>
                    <a:pt x="14159" y="100545"/>
                    <a:pt x="32189" y="105767"/>
                  </a:cubicBezTo>
                  <a:cubicBezTo>
                    <a:pt x="26135" y="96978"/>
                    <a:pt x="22895" y="86556"/>
                    <a:pt x="22899" y="758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EF683C3-A551-4A10-80A0-7EFAEF060066}"/>
                </a:ext>
              </a:extLst>
            </p:cNvPr>
            <p:cNvSpPr/>
            <p:nvPr/>
          </p:nvSpPr>
          <p:spPr>
            <a:xfrm>
              <a:off x="9047548" y="4899457"/>
              <a:ext cx="31646" cy="90419"/>
            </a:xfrm>
            <a:custGeom>
              <a:avLst/>
              <a:gdLst/>
              <a:ahLst/>
              <a:cxnLst/>
              <a:rect l="0" t="0" r="0" b="0"/>
              <a:pathLst>
                <a:path w="31646" h="90418">
                  <a:moveTo>
                    <a:pt x="22899" y="31579"/>
                  </a:moveTo>
                  <a:cubicBezTo>
                    <a:pt x="22899" y="20907"/>
                    <a:pt x="26139" y="10486"/>
                    <a:pt x="32189" y="1695"/>
                  </a:cubicBezTo>
                  <a:cubicBezTo>
                    <a:pt x="14159" y="6918"/>
                    <a:pt x="1738" y="23410"/>
                    <a:pt x="1695" y="42180"/>
                  </a:cubicBezTo>
                  <a:lnTo>
                    <a:pt x="1695" y="88271"/>
                  </a:lnTo>
                  <a:lnTo>
                    <a:pt x="22899" y="893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2E4357A-61A3-4CB8-BEC7-1C3E8DCAFCA2}"/>
                </a:ext>
              </a:extLst>
            </p:cNvPr>
            <p:cNvSpPr/>
            <p:nvPr/>
          </p:nvSpPr>
          <p:spPr>
            <a:xfrm>
              <a:off x="8803802" y="4915755"/>
              <a:ext cx="29386" cy="293860"/>
            </a:xfrm>
            <a:custGeom>
              <a:avLst/>
              <a:gdLst/>
              <a:ahLst/>
              <a:cxnLst/>
              <a:rect l="0" t="0" r="0" b="0"/>
              <a:pathLst>
                <a:path w="29386" h="293860">
                  <a:moveTo>
                    <a:pt x="27691" y="1695"/>
                  </a:moveTo>
                  <a:cubicBezTo>
                    <a:pt x="11611" y="11166"/>
                    <a:pt x="1727" y="28424"/>
                    <a:pt x="1695" y="47085"/>
                  </a:cubicBezTo>
                  <a:lnTo>
                    <a:pt x="1695" y="248448"/>
                  </a:lnTo>
                  <a:cubicBezTo>
                    <a:pt x="1735" y="267101"/>
                    <a:pt x="11618" y="284349"/>
                    <a:pt x="27691" y="293815"/>
                  </a:cubicBezTo>
                  <a:cubicBezTo>
                    <a:pt x="24523" y="286145"/>
                    <a:pt x="22895" y="277927"/>
                    <a:pt x="22899" y="269628"/>
                  </a:cubicBezTo>
                  <a:lnTo>
                    <a:pt x="22899" y="25882"/>
                  </a:lnTo>
                  <a:cubicBezTo>
                    <a:pt x="22895" y="17584"/>
                    <a:pt x="24523" y="9366"/>
                    <a:pt x="27691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544D3D0-7FE3-4DB1-8D7F-83C31367A79B}"/>
                </a:ext>
              </a:extLst>
            </p:cNvPr>
            <p:cNvSpPr/>
            <p:nvPr/>
          </p:nvSpPr>
          <p:spPr>
            <a:xfrm>
              <a:off x="8835585" y="4894575"/>
              <a:ext cx="36167" cy="341330"/>
            </a:xfrm>
            <a:custGeom>
              <a:avLst/>
              <a:gdLst/>
              <a:ahLst/>
              <a:cxnLst/>
              <a:rect l="0" t="0" r="0" b="0"/>
              <a:pathLst>
                <a:path w="36167" h="341330">
                  <a:moveTo>
                    <a:pt x="22899" y="25860"/>
                  </a:moveTo>
                  <a:cubicBezTo>
                    <a:pt x="22898" y="17569"/>
                    <a:pt x="24526" y="9359"/>
                    <a:pt x="27691" y="1695"/>
                  </a:cubicBezTo>
                  <a:cubicBezTo>
                    <a:pt x="11621" y="11165"/>
                    <a:pt x="1740" y="28411"/>
                    <a:pt x="1695" y="47063"/>
                  </a:cubicBezTo>
                  <a:lnTo>
                    <a:pt x="1695" y="290809"/>
                  </a:lnTo>
                  <a:cubicBezTo>
                    <a:pt x="1724" y="312942"/>
                    <a:pt x="15547" y="332712"/>
                    <a:pt x="36326" y="340336"/>
                  </a:cubicBezTo>
                  <a:cubicBezTo>
                    <a:pt x="27624" y="329227"/>
                    <a:pt x="22897" y="315522"/>
                    <a:pt x="22899" y="301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8558B1-70BA-475B-BDBF-E82E0D063F05}"/>
                </a:ext>
              </a:extLst>
            </p:cNvPr>
            <p:cNvSpPr/>
            <p:nvPr/>
          </p:nvSpPr>
          <p:spPr>
            <a:xfrm>
              <a:off x="8867389" y="4865754"/>
              <a:ext cx="298381" cy="384279"/>
            </a:xfrm>
            <a:custGeom>
              <a:avLst/>
              <a:gdLst/>
              <a:ahLst/>
              <a:cxnLst/>
              <a:rect l="0" t="0" r="0" b="0"/>
              <a:pathLst>
                <a:path w="298381" h="384279">
                  <a:moveTo>
                    <a:pt x="256043" y="22899"/>
                  </a:moveTo>
                  <a:cubicBezTo>
                    <a:pt x="232647" y="22886"/>
                    <a:pt x="213672" y="41842"/>
                    <a:pt x="213659" y="65237"/>
                  </a:cubicBezTo>
                  <a:cubicBezTo>
                    <a:pt x="213659" y="65252"/>
                    <a:pt x="213659" y="65267"/>
                    <a:pt x="213659" y="65282"/>
                  </a:cubicBezTo>
                  <a:lnTo>
                    <a:pt x="213659" y="134181"/>
                  </a:lnTo>
                  <a:lnTo>
                    <a:pt x="107666" y="128869"/>
                  </a:lnTo>
                  <a:lnTo>
                    <a:pt x="107666" y="54681"/>
                  </a:lnTo>
                  <a:cubicBezTo>
                    <a:pt x="107666" y="25418"/>
                    <a:pt x="83944" y="1695"/>
                    <a:pt x="54681" y="1695"/>
                  </a:cubicBezTo>
                  <a:cubicBezTo>
                    <a:pt x="25418" y="1695"/>
                    <a:pt x="1695" y="25418"/>
                    <a:pt x="1695" y="54681"/>
                  </a:cubicBezTo>
                  <a:lnTo>
                    <a:pt x="1695" y="330231"/>
                  </a:lnTo>
                  <a:cubicBezTo>
                    <a:pt x="1695" y="359494"/>
                    <a:pt x="25418" y="383217"/>
                    <a:pt x="54681" y="383217"/>
                  </a:cubicBezTo>
                  <a:cubicBezTo>
                    <a:pt x="83944" y="383217"/>
                    <a:pt x="107666" y="359494"/>
                    <a:pt x="107666" y="330231"/>
                  </a:cubicBezTo>
                  <a:lnTo>
                    <a:pt x="107666" y="245441"/>
                  </a:lnTo>
                  <a:lnTo>
                    <a:pt x="213659" y="245441"/>
                  </a:lnTo>
                  <a:lnTo>
                    <a:pt x="213659" y="330231"/>
                  </a:lnTo>
                  <a:cubicBezTo>
                    <a:pt x="213659" y="353639"/>
                    <a:pt x="232635" y="372615"/>
                    <a:pt x="256043" y="372615"/>
                  </a:cubicBezTo>
                  <a:cubicBezTo>
                    <a:pt x="279451" y="372615"/>
                    <a:pt x="298426" y="353639"/>
                    <a:pt x="298426" y="330231"/>
                  </a:cubicBezTo>
                  <a:lnTo>
                    <a:pt x="298426" y="65282"/>
                  </a:lnTo>
                  <a:cubicBezTo>
                    <a:pt x="298439" y="41887"/>
                    <a:pt x="279483" y="22911"/>
                    <a:pt x="256088" y="22899"/>
                  </a:cubicBezTo>
                  <a:cubicBezTo>
                    <a:pt x="256073" y="22898"/>
                    <a:pt x="256058" y="22898"/>
                    <a:pt x="256043" y="22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D8B2965-E8D6-4E1A-8A5B-41E25ABEBB07}"/>
                </a:ext>
              </a:extLst>
            </p:cNvPr>
            <p:cNvSpPr/>
            <p:nvPr/>
          </p:nvSpPr>
          <p:spPr>
            <a:xfrm>
              <a:off x="8867389" y="4865754"/>
              <a:ext cx="298381" cy="384279"/>
            </a:xfrm>
            <a:custGeom>
              <a:avLst/>
              <a:gdLst/>
              <a:ahLst/>
              <a:cxnLst/>
              <a:rect l="0" t="0" r="0" b="0"/>
              <a:pathLst>
                <a:path w="298381" h="384279">
                  <a:moveTo>
                    <a:pt x="298426" y="330231"/>
                  </a:moveTo>
                  <a:cubicBezTo>
                    <a:pt x="298426" y="353639"/>
                    <a:pt x="279451" y="372615"/>
                    <a:pt x="256043" y="372615"/>
                  </a:cubicBezTo>
                  <a:cubicBezTo>
                    <a:pt x="232635" y="372615"/>
                    <a:pt x="213659" y="353639"/>
                    <a:pt x="213659" y="330231"/>
                  </a:cubicBezTo>
                  <a:lnTo>
                    <a:pt x="213659" y="245441"/>
                  </a:lnTo>
                  <a:lnTo>
                    <a:pt x="107666" y="245441"/>
                  </a:lnTo>
                  <a:lnTo>
                    <a:pt x="107666" y="330231"/>
                  </a:lnTo>
                  <a:cubicBezTo>
                    <a:pt x="107666" y="359494"/>
                    <a:pt x="83944" y="383217"/>
                    <a:pt x="54681" y="383217"/>
                  </a:cubicBezTo>
                  <a:cubicBezTo>
                    <a:pt x="25418" y="383217"/>
                    <a:pt x="1695" y="359494"/>
                    <a:pt x="1695" y="330231"/>
                  </a:cubicBezTo>
                  <a:lnTo>
                    <a:pt x="1695" y="54681"/>
                  </a:lnTo>
                  <a:cubicBezTo>
                    <a:pt x="1695" y="25418"/>
                    <a:pt x="25418" y="1695"/>
                    <a:pt x="54681" y="1695"/>
                  </a:cubicBezTo>
                  <a:cubicBezTo>
                    <a:pt x="83944" y="1695"/>
                    <a:pt x="107666" y="25418"/>
                    <a:pt x="107666" y="54681"/>
                  </a:cubicBezTo>
                  <a:lnTo>
                    <a:pt x="107666" y="128869"/>
                  </a:lnTo>
                  <a:lnTo>
                    <a:pt x="213659" y="134181"/>
                  </a:lnTo>
                  <a:lnTo>
                    <a:pt x="213659" y="65282"/>
                  </a:lnTo>
                  <a:cubicBezTo>
                    <a:pt x="213659" y="41874"/>
                    <a:pt x="232635" y="22899"/>
                    <a:pt x="256043" y="22899"/>
                  </a:cubicBezTo>
                  <a:cubicBezTo>
                    <a:pt x="279451" y="22899"/>
                    <a:pt x="298426" y="41874"/>
                    <a:pt x="298426" y="652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7183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10"/>
          <p:cNvSpPr>
            <a:spLocks noGrp="1"/>
          </p:cNvSpPr>
          <p:nvPr>
            <p:ph type="tbl" sz="quarter" idx="24"/>
          </p:nvPr>
        </p:nvSpPr>
        <p:spPr>
          <a:xfrm>
            <a:off x="363538" y="1165225"/>
            <a:ext cx="9396412" cy="3807871"/>
          </a:xfrm>
        </p:spPr>
        <p:txBody>
          <a:bodyPr tIns="0" bIns="0"/>
          <a:lstStyle/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1ABBC-1C34-4B28-AAB6-CEA3EA3858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ACBFD41-315E-4BB0-84C0-97795208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41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0AA2FE-1752-425C-945B-912D8EBD1D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538" y="1165224"/>
            <a:ext cx="2269120" cy="1863361"/>
          </a:xfrm>
        </p:spPr>
        <p:txBody>
          <a:bodyPr lIns="108000" tIns="108000" rIns="108000" bIns="108000"/>
          <a:lstStyle>
            <a:lvl1pPr>
              <a:defRPr sz="2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4E64B67-7CA7-41EB-8E93-6590CF124C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538" y="3105737"/>
            <a:ext cx="2269120" cy="1863361"/>
          </a:xfrm>
        </p:spPr>
        <p:txBody>
          <a:bodyPr lIns="108000" tIns="108000" rIns="108000" bIns="108000"/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9E1D261-DC69-4970-A1B9-F8DA4292D96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632658" y="1165224"/>
            <a:ext cx="7127292" cy="1863361"/>
          </a:xfrm>
        </p:spPr>
        <p:txBody>
          <a:bodyPr tIns="108000" rIns="108000" bIns="108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7E48B9F-9E14-4A26-A059-E9F4C5F9FB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32658" y="3105737"/>
            <a:ext cx="7127292" cy="1863361"/>
          </a:xfrm>
        </p:spPr>
        <p:txBody>
          <a:bodyPr tIns="108000" rIns="108000" b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6047944-04DE-42C7-A1BE-E7288AE780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481A19-A8EC-49E0-96DF-A2C1C8DD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3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2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51415F-07F9-4221-8FCF-BD1D86CD8941}"/>
              </a:ext>
            </a:extLst>
          </p:cNvPr>
          <p:cNvSpPr/>
          <p:nvPr userDrawn="1"/>
        </p:nvSpPr>
        <p:spPr>
          <a:xfrm>
            <a:off x="3986591" y="5397373"/>
            <a:ext cx="2186817" cy="169277"/>
          </a:xfrm>
          <a:prstGeom prst="rect">
            <a:avLst/>
          </a:prstGeom>
        </p:spPr>
        <p:txBody>
          <a:bodyPr wrap="none" bIns="0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  <a:latin typeface="ArialMT"/>
              </a:rPr>
              <a:t>© 2019 Hotels.com, LP.  All rights reserved.</a:t>
            </a:r>
            <a:endParaRPr lang="en-GB" sz="800" dirty="0">
              <a:solidFill>
                <a:schemeClr val="tx2"/>
              </a:solidFill>
            </a:endParaRPr>
          </a:p>
        </p:txBody>
      </p:sp>
      <p:grpSp>
        <p:nvGrpSpPr>
          <p:cNvPr id="22" name="Graphic 25">
            <a:extLst>
              <a:ext uri="{FF2B5EF4-FFF2-40B4-BE49-F238E27FC236}">
                <a16:creationId xmlns:a16="http://schemas.microsoft.com/office/drawing/2014/main" id="{E8DC67F8-20F4-4BDE-801D-7489F126D2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549038" y="1955700"/>
            <a:ext cx="3061924" cy="1803600"/>
            <a:chOff x="8440026" y="4867449"/>
            <a:chExt cx="1155097" cy="680400"/>
          </a:xfrm>
          <a:solidFill>
            <a:schemeClr val="tx2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0C8239-7957-4B92-9C0F-BCC8EB62F906}"/>
                </a:ext>
              </a:extLst>
            </p:cNvPr>
            <p:cNvSpPr/>
            <p:nvPr/>
          </p:nvSpPr>
          <p:spPr>
            <a:xfrm>
              <a:off x="9543517" y="5373884"/>
              <a:ext cx="54251" cy="27126"/>
            </a:xfrm>
            <a:custGeom>
              <a:avLst/>
              <a:gdLst/>
              <a:ahLst/>
              <a:cxnLst/>
              <a:rect l="0" t="0" r="0" b="0"/>
              <a:pathLst>
                <a:path w="54251" h="27125">
                  <a:moveTo>
                    <a:pt x="11709" y="27035"/>
                  </a:moveTo>
                  <a:cubicBezTo>
                    <a:pt x="10250" y="27011"/>
                    <a:pt x="9076" y="25827"/>
                    <a:pt x="9064" y="24368"/>
                  </a:cubicBezTo>
                  <a:lnTo>
                    <a:pt x="9064" y="6465"/>
                  </a:lnTo>
                  <a:lnTo>
                    <a:pt x="3956" y="6465"/>
                  </a:lnTo>
                  <a:cubicBezTo>
                    <a:pt x="2707" y="6465"/>
                    <a:pt x="1695" y="5453"/>
                    <a:pt x="1695" y="4204"/>
                  </a:cubicBezTo>
                  <a:cubicBezTo>
                    <a:pt x="1752" y="2980"/>
                    <a:pt x="2732" y="2001"/>
                    <a:pt x="3956" y="1944"/>
                  </a:cubicBezTo>
                  <a:lnTo>
                    <a:pt x="19440" y="1944"/>
                  </a:lnTo>
                  <a:cubicBezTo>
                    <a:pt x="20664" y="2001"/>
                    <a:pt x="21643" y="2980"/>
                    <a:pt x="21700" y="4204"/>
                  </a:cubicBezTo>
                  <a:cubicBezTo>
                    <a:pt x="21700" y="5453"/>
                    <a:pt x="20688" y="6465"/>
                    <a:pt x="19440" y="6465"/>
                  </a:cubicBezTo>
                  <a:lnTo>
                    <a:pt x="14331" y="6465"/>
                  </a:lnTo>
                  <a:lnTo>
                    <a:pt x="14331" y="24368"/>
                  </a:lnTo>
                  <a:cubicBezTo>
                    <a:pt x="14332" y="25824"/>
                    <a:pt x="13165" y="27011"/>
                    <a:pt x="11709" y="27035"/>
                  </a:cubicBezTo>
                  <a:close/>
                  <a:moveTo>
                    <a:pt x="49979" y="27035"/>
                  </a:moveTo>
                  <a:cubicBezTo>
                    <a:pt x="48532" y="26998"/>
                    <a:pt x="47379" y="25815"/>
                    <a:pt x="47379" y="24368"/>
                  </a:cubicBezTo>
                  <a:lnTo>
                    <a:pt x="47379" y="8951"/>
                  </a:lnTo>
                  <a:lnTo>
                    <a:pt x="40711" y="26221"/>
                  </a:lnTo>
                  <a:cubicBezTo>
                    <a:pt x="40448" y="26989"/>
                    <a:pt x="39613" y="27399"/>
                    <a:pt x="38845" y="27136"/>
                  </a:cubicBezTo>
                  <a:cubicBezTo>
                    <a:pt x="38415" y="26989"/>
                    <a:pt x="38078" y="26651"/>
                    <a:pt x="37931" y="26221"/>
                  </a:cubicBezTo>
                  <a:lnTo>
                    <a:pt x="31262" y="8951"/>
                  </a:lnTo>
                  <a:lnTo>
                    <a:pt x="31262" y="24526"/>
                  </a:lnTo>
                  <a:cubicBezTo>
                    <a:pt x="31275" y="25969"/>
                    <a:pt x="30128" y="27156"/>
                    <a:pt x="28685" y="27193"/>
                  </a:cubicBezTo>
                  <a:cubicBezTo>
                    <a:pt x="27226" y="27169"/>
                    <a:pt x="26053" y="25985"/>
                    <a:pt x="26040" y="24526"/>
                  </a:cubicBezTo>
                  <a:lnTo>
                    <a:pt x="26041" y="6035"/>
                  </a:lnTo>
                  <a:cubicBezTo>
                    <a:pt x="26019" y="3676"/>
                    <a:pt x="27914" y="1746"/>
                    <a:pt x="30273" y="1724"/>
                  </a:cubicBezTo>
                  <a:cubicBezTo>
                    <a:pt x="32069" y="1707"/>
                    <a:pt x="33684" y="2816"/>
                    <a:pt x="34314" y="4498"/>
                  </a:cubicBezTo>
                  <a:lnTo>
                    <a:pt x="39309" y="17519"/>
                  </a:lnTo>
                  <a:lnTo>
                    <a:pt x="44350" y="4498"/>
                  </a:lnTo>
                  <a:cubicBezTo>
                    <a:pt x="44952" y="2818"/>
                    <a:pt x="46544" y="1696"/>
                    <a:pt x="48329" y="1695"/>
                  </a:cubicBezTo>
                  <a:cubicBezTo>
                    <a:pt x="50713" y="1695"/>
                    <a:pt x="52646" y="3628"/>
                    <a:pt x="52646" y="6013"/>
                  </a:cubicBezTo>
                  <a:cubicBezTo>
                    <a:pt x="52646" y="6020"/>
                    <a:pt x="52646" y="6028"/>
                    <a:pt x="52646" y="6035"/>
                  </a:cubicBezTo>
                  <a:lnTo>
                    <a:pt x="52646" y="24526"/>
                  </a:lnTo>
                  <a:cubicBezTo>
                    <a:pt x="52622" y="25989"/>
                    <a:pt x="51442" y="27169"/>
                    <a:pt x="49979" y="2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B04E74-A461-4E85-87A6-7686573510DA}"/>
                </a:ext>
              </a:extLst>
            </p:cNvPr>
            <p:cNvSpPr/>
            <p:nvPr/>
          </p:nvSpPr>
          <p:spPr>
            <a:xfrm>
              <a:off x="8438331" y="5374188"/>
              <a:ext cx="144670" cy="171795"/>
            </a:xfrm>
            <a:custGeom>
              <a:avLst/>
              <a:gdLst/>
              <a:ahLst/>
              <a:cxnLst/>
              <a:rect l="0" t="0" r="0" b="0"/>
              <a:pathLst>
                <a:path w="144669" h="171795">
                  <a:moveTo>
                    <a:pt x="119104" y="159194"/>
                  </a:moveTo>
                  <a:lnTo>
                    <a:pt x="119104" y="95901"/>
                  </a:lnTo>
                  <a:lnTo>
                    <a:pt x="26719" y="95901"/>
                  </a:lnTo>
                  <a:lnTo>
                    <a:pt x="26719" y="159194"/>
                  </a:lnTo>
                  <a:cubicBezTo>
                    <a:pt x="26720" y="166002"/>
                    <a:pt x="21273" y="171559"/>
                    <a:pt x="14467" y="171695"/>
                  </a:cubicBezTo>
                  <a:cubicBezTo>
                    <a:pt x="7518" y="171696"/>
                    <a:pt x="1843" y="166142"/>
                    <a:pt x="1695" y="159194"/>
                  </a:cubicBezTo>
                  <a:lnTo>
                    <a:pt x="1695" y="14750"/>
                  </a:lnTo>
                  <a:cubicBezTo>
                    <a:pt x="1804" y="7880"/>
                    <a:pt x="7348" y="2336"/>
                    <a:pt x="14218" y="2228"/>
                  </a:cubicBezTo>
                  <a:cubicBezTo>
                    <a:pt x="21121" y="2252"/>
                    <a:pt x="26706" y="7848"/>
                    <a:pt x="26719" y="14750"/>
                  </a:cubicBezTo>
                  <a:lnTo>
                    <a:pt x="26719" y="73523"/>
                  </a:lnTo>
                  <a:lnTo>
                    <a:pt x="119104" y="73523"/>
                  </a:lnTo>
                  <a:lnTo>
                    <a:pt x="119104" y="14750"/>
                  </a:lnTo>
                  <a:cubicBezTo>
                    <a:pt x="118810" y="7840"/>
                    <a:pt x="124174" y="2001"/>
                    <a:pt x="131084" y="1707"/>
                  </a:cubicBezTo>
                  <a:cubicBezTo>
                    <a:pt x="137994" y="1413"/>
                    <a:pt x="143833" y="6777"/>
                    <a:pt x="144127" y="13687"/>
                  </a:cubicBezTo>
                  <a:cubicBezTo>
                    <a:pt x="144142" y="14041"/>
                    <a:pt x="144142" y="14396"/>
                    <a:pt x="144127" y="14750"/>
                  </a:cubicBezTo>
                  <a:lnTo>
                    <a:pt x="144127" y="159194"/>
                  </a:lnTo>
                  <a:cubicBezTo>
                    <a:pt x="143833" y="166104"/>
                    <a:pt x="137994" y="171468"/>
                    <a:pt x="131084" y="171174"/>
                  </a:cubicBezTo>
                  <a:cubicBezTo>
                    <a:pt x="124585" y="170898"/>
                    <a:pt x="119380" y="165693"/>
                    <a:pt x="119104" y="159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62C0FB4-9C8F-420F-AF80-575A4171845A}"/>
                </a:ext>
              </a:extLst>
            </p:cNvPr>
            <p:cNvSpPr/>
            <p:nvPr/>
          </p:nvSpPr>
          <p:spPr>
            <a:xfrm>
              <a:off x="8598439" y="5419070"/>
              <a:ext cx="124326" cy="128847"/>
            </a:xfrm>
            <a:custGeom>
              <a:avLst/>
              <a:gdLst/>
              <a:ahLst/>
              <a:cxnLst/>
              <a:rect l="0" t="0" r="0" b="0"/>
              <a:pathLst>
                <a:path w="124325" h="128846">
                  <a:moveTo>
                    <a:pt x="1695" y="64988"/>
                  </a:moveTo>
                  <a:cubicBezTo>
                    <a:pt x="1695" y="30200"/>
                    <a:pt x="25227" y="1695"/>
                    <a:pt x="62728" y="1695"/>
                  </a:cubicBezTo>
                  <a:cubicBezTo>
                    <a:pt x="100229" y="1695"/>
                    <a:pt x="123760" y="30222"/>
                    <a:pt x="123760" y="64988"/>
                  </a:cubicBezTo>
                  <a:cubicBezTo>
                    <a:pt x="123760" y="99754"/>
                    <a:pt x="100500" y="128575"/>
                    <a:pt x="62728" y="128575"/>
                  </a:cubicBezTo>
                  <a:cubicBezTo>
                    <a:pt x="24956" y="128575"/>
                    <a:pt x="1695" y="100026"/>
                    <a:pt x="1695" y="64988"/>
                  </a:cubicBezTo>
                  <a:close/>
                  <a:moveTo>
                    <a:pt x="100319" y="64988"/>
                  </a:moveTo>
                  <a:cubicBezTo>
                    <a:pt x="100319" y="42203"/>
                    <a:pt x="87073" y="21678"/>
                    <a:pt x="62773" y="21678"/>
                  </a:cubicBezTo>
                  <a:cubicBezTo>
                    <a:pt x="38473" y="21678"/>
                    <a:pt x="25227" y="42203"/>
                    <a:pt x="25227" y="64988"/>
                  </a:cubicBezTo>
                  <a:cubicBezTo>
                    <a:pt x="25227" y="87774"/>
                    <a:pt x="38790" y="108548"/>
                    <a:pt x="62773" y="108548"/>
                  </a:cubicBezTo>
                  <a:cubicBezTo>
                    <a:pt x="86757" y="108548"/>
                    <a:pt x="100319" y="88090"/>
                    <a:pt x="100319" y="64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9103EB-762B-44EB-B842-7398FA0890F6}"/>
                </a:ext>
              </a:extLst>
            </p:cNvPr>
            <p:cNvSpPr/>
            <p:nvPr/>
          </p:nvSpPr>
          <p:spPr>
            <a:xfrm>
              <a:off x="8791053" y="5419048"/>
              <a:ext cx="122065" cy="128847"/>
            </a:xfrm>
            <a:custGeom>
              <a:avLst/>
              <a:gdLst/>
              <a:ahLst/>
              <a:cxnLst/>
              <a:rect l="0" t="0" r="0" b="0"/>
              <a:pathLst>
                <a:path w="122065" h="128846">
                  <a:moveTo>
                    <a:pt x="62186" y="1695"/>
                  </a:moveTo>
                  <a:cubicBezTo>
                    <a:pt x="98489" y="1695"/>
                    <a:pt x="120958" y="29974"/>
                    <a:pt x="120958" y="61756"/>
                  </a:cubicBezTo>
                  <a:cubicBezTo>
                    <a:pt x="120958" y="68537"/>
                    <a:pt x="116211" y="72516"/>
                    <a:pt x="107689" y="72516"/>
                  </a:cubicBezTo>
                  <a:lnTo>
                    <a:pt x="25385" y="72516"/>
                  </a:lnTo>
                  <a:cubicBezTo>
                    <a:pt x="27148" y="93041"/>
                    <a:pt x="42158" y="110062"/>
                    <a:pt x="66435" y="110062"/>
                  </a:cubicBezTo>
                  <a:cubicBezTo>
                    <a:pt x="77245" y="110032"/>
                    <a:pt x="87775" y="106617"/>
                    <a:pt x="96545" y="100297"/>
                  </a:cubicBezTo>
                  <a:cubicBezTo>
                    <a:pt x="98024" y="99335"/>
                    <a:pt x="99783" y="98898"/>
                    <a:pt x="101540" y="99054"/>
                  </a:cubicBezTo>
                  <a:cubicBezTo>
                    <a:pt x="106534" y="99054"/>
                    <a:pt x="110582" y="103102"/>
                    <a:pt x="110582" y="108095"/>
                  </a:cubicBezTo>
                  <a:cubicBezTo>
                    <a:pt x="110623" y="111117"/>
                    <a:pt x="109113" y="113950"/>
                    <a:pt x="106581" y="115600"/>
                  </a:cubicBezTo>
                  <a:cubicBezTo>
                    <a:pt x="94260" y="124395"/>
                    <a:pt x="79422" y="128963"/>
                    <a:pt x="64288" y="128620"/>
                  </a:cubicBezTo>
                  <a:cubicBezTo>
                    <a:pt x="28233" y="128620"/>
                    <a:pt x="1696" y="103077"/>
                    <a:pt x="1696" y="65034"/>
                  </a:cubicBezTo>
                  <a:cubicBezTo>
                    <a:pt x="1605" y="29974"/>
                    <a:pt x="26900" y="1695"/>
                    <a:pt x="62186" y="1695"/>
                  </a:cubicBezTo>
                  <a:close/>
                  <a:moveTo>
                    <a:pt x="25137" y="56240"/>
                  </a:moveTo>
                  <a:lnTo>
                    <a:pt x="98986" y="56240"/>
                  </a:lnTo>
                  <a:cubicBezTo>
                    <a:pt x="98489" y="40236"/>
                    <a:pt x="87684" y="20209"/>
                    <a:pt x="62186" y="20209"/>
                  </a:cubicBezTo>
                  <a:cubicBezTo>
                    <a:pt x="37908" y="20299"/>
                    <a:pt x="26470" y="39739"/>
                    <a:pt x="25137" y="562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6EF88ED-F329-46B6-AC02-3AF9C1AADD8F}"/>
                </a:ext>
              </a:extLst>
            </p:cNvPr>
            <p:cNvSpPr/>
            <p:nvPr/>
          </p:nvSpPr>
          <p:spPr>
            <a:xfrm>
              <a:off x="8924715" y="5374697"/>
              <a:ext cx="24865" cy="171795"/>
            </a:xfrm>
            <a:custGeom>
              <a:avLst/>
              <a:gdLst/>
              <a:ahLst/>
              <a:cxnLst/>
              <a:rect l="0" t="0" r="0" b="0"/>
              <a:pathLst>
                <a:path w="24865" h="171795">
                  <a:moveTo>
                    <a:pt x="1695" y="159928"/>
                  </a:moveTo>
                  <a:lnTo>
                    <a:pt x="1695" y="12998"/>
                  </a:lnTo>
                  <a:cubicBezTo>
                    <a:pt x="1695" y="6756"/>
                    <a:pt x="6756" y="1695"/>
                    <a:pt x="12998" y="1695"/>
                  </a:cubicBezTo>
                  <a:cubicBezTo>
                    <a:pt x="19240" y="1695"/>
                    <a:pt x="24300" y="6756"/>
                    <a:pt x="24300" y="12998"/>
                  </a:cubicBezTo>
                  <a:lnTo>
                    <a:pt x="24300" y="159928"/>
                  </a:lnTo>
                  <a:cubicBezTo>
                    <a:pt x="24300" y="166170"/>
                    <a:pt x="19240" y="171230"/>
                    <a:pt x="12998" y="171230"/>
                  </a:cubicBezTo>
                  <a:cubicBezTo>
                    <a:pt x="6756" y="171230"/>
                    <a:pt x="1695" y="166170"/>
                    <a:pt x="1695" y="159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53818E6-C555-4CCE-94E8-798198FB76BD}"/>
                </a:ext>
              </a:extLst>
            </p:cNvPr>
            <p:cNvSpPr/>
            <p:nvPr/>
          </p:nvSpPr>
          <p:spPr>
            <a:xfrm>
              <a:off x="8961717" y="5419032"/>
              <a:ext cx="99460" cy="128847"/>
            </a:xfrm>
            <a:custGeom>
              <a:avLst/>
              <a:gdLst/>
              <a:ahLst/>
              <a:cxnLst/>
              <a:rect l="0" t="0" r="0" b="0"/>
              <a:pathLst>
                <a:path w="99460" h="128846">
                  <a:moveTo>
                    <a:pt x="1696" y="107071"/>
                  </a:moveTo>
                  <a:cubicBezTo>
                    <a:pt x="1621" y="101753"/>
                    <a:pt x="5871" y="97381"/>
                    <a:pt x="11188" y="97306"/>
                  </a:cubicBezTo>
                  <a:cubicBezTo>
                    <a:pt x="11279" y="97304"/>
                    <a:pt x="11370" y="97304"/>
                    <a:pt x="11462" y="97306"/>
                  </a:cubicBezTo>
                  <a:cubicBezTo>
                    <a:pt x="13429" y="97362"/>
                    <a:pt x="15341" y="97973"/>
                    <a:pt x="16977" y="99069"/>
                  </a:cubicBezTo>
                  <a:cubicBezTo>
                    <a:pt x="26837" y="106379"/>
                    <a:pt x="38746" y="110404"/>
                    <a:pt x="51020" y="110575"/>
                  </a:cubicBezTo>
                  <a:cubicBezTo>
                    <a:pt x="68041" y="110575"/>
                    <a:pt x="77038" y="103567"/>
                    <a:pt x="77038" y="93305"/>
                  </a:cubicBezTo>
                  <a:cubicBezTo>
                    <a:pt x="77038" y="81302"/>
                    <a:pt x="63271" y="77301"/>
                    <a:pt x="47652" y="73797"/>
                  </a:cubicBezTo>
                  <a:cubicBezTo>
                    <a:pt x="27127" y="69027"/>
                    <a:pt x="3098" y="63534"/>
                    <a:pt x="3098" y="37494"/>
                  </a:cubicBezTo>
                  <a:cubicBezTo>
                    <a:pt x="3098" y="18212"/>
                    <a:pt x="19599" y="1711"/>
                    <a:pt x="49143" y="1711"/>
                  </a:cubicBezTo>
                  <a:cubicBezTo>
                    <a:pt x="63578" y="1401"/>
                    <a:pt x="77722" y="5788"/>
                    <a:pt x="89448" y="14211"/>
                  </a:cubicBezTo>
                  <a:cubicBezTo>
                    <a:pt x="91890" y="15942"/>
                    <a:pt x="93373" y="18723"/>
                    <a:pt x="93449" y="21716"/>
                  </a:cubicBezTo>
                  <a:cubicBezTo>
                    <a:pt x="93376" y="26804"/>
                    <a:pt x="89269" y="30911"/>
                    <a:pt x="84181" y="30984"/>
                  </a:cubicBezTo>
                  <a:cubicBezTo>
                    <a:pt x="82375" y="30939"/>
                    <a:pt x="80628" y="30330"/>
                    <a:pt x="79185" y="29243"/>
                  </a:cubicBezTo>
                  <a:cubicBezTo>
                    <a:pt x="70491" y="23067"/>
                    <a:pt x="60056" y="19820"/>
                    <a:pt x="49392" y="19975"/>
                  </a:cubicBezTo>
                  <a:cubicBezTo>
                    <a:pt x="34134" y="19975"/>
                    <a:pt x="24527" y="25988"/>
                    <a:pt x="24527" y="35798"/>
                  </a:cubicBezTo>
                  <a:cubicBezTo>
                    <a:pt x="24527" y="46332"/>
                    <a:pt x="37547" y="49836"/>
                    <a:pt x="52557" y="53340"/>
                  </a:cubicBezTo>
                  <a:cubicBezTo>
                    <a:pt x="73579" y="58087"/>
                    <a:pt x="98625" y="63851"/>
                    <a:pt x="98625" y="91632"/>
                  </a:cubicBezTo>
                  <a:cubicBezTo>
                    <a:pt x="98625" y="112406"/>
                    <a:pt x="81604" y="128681"/>
                    <a:pt x="49799" y="128681"/>
                  </a:cubicBezTo>
                  <a:cubicBezTo>
                    <a:pt x="33026" y="128681"/>
                    <a:pt x="18017" y="124431"/>
                    <a:pt x="5743" y="115118"/>
                  </a:cubicBezTo>
                  <a:cubicBezTo>
                    <a:pt x="3198" y="113226"/>
                    <a:pt x="1698" y="110242"/>
                    <a:pt x="1696" y="1070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C68DB7-E34F-4658-A4F6-0C25570B9DD4}"/>
                </a:ext>
              </a:extLst>
            </p:cNvPr>
            <p:cNvSpPr/>
            <p:nvPr/>
          </p:nvSpPr>
          <p:spPr>
            <a:xfrm>
              <a:off x="9072865" y="5514507"/>
              <a:ext cx="33907" cy="33907"/>
            </a:xfrm>
            <a:custGeom>
              <a:avLst/>
              <a:gdLst/>
              <a:ahLst/>
              <a:cxnLst/>
              <a:rect l="0" t="0" r="0" b="0"/>
              <a:pathLst>
                <a:path w="33906" h="33906">
                  <a:moveTo>
                    <a:pt x="17225" y="1695"/>
                  </a:moveTo>
                  <a:cubicBezTo>
                    <a:pt x="25850" y="1694"/>
                    <a:pt x="32888" y="8601"/>
                    <a:pt x="33048" y="17225"/>
                  </a:cubicBezTo>
                  <a:cubicBezTo>
                    <a:pt x="32915" y="25908"/>
                    <a:pt x="25908" y="32915"/>
                    <a:pt x="17225" y="33048"/>
                  </a:cubicBezTo>
                  <a:cubicBezTo>
                    <a:pt x="8601" y="32888"/>
                    <a:pt x="1694" y="25850"/>
                    <a:pt x="1695" y="17225"/>
                  </a:cubicBezTo>
                  <a:cubicBezTo>
                    <a:pt x="1732" y="8663"/>
                    <a:pt x="8664" y="1732"/>
                    <a:pt x="17225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24F7C3E-524A-4F52-A984-A4F3234CC813}"/>
                </a:ext>
              </a:extLst>
            </p:cNvPr>
            <p:cNvSpPr/>
            <p:nvPr/>
          </p:nvSpPr>
          <p:spPr>
            <a:xfrm>
              <a:off x="9221107" y="5419070"/>
              <a:ext cx="124326" cy="128847"/>
            </a:xfrm>
            <a:custGeom>
              <a:avLst/>
              <a:gdLst/>
              <a:ahLst/>
              <a:cxnLst/>
              <a:rect l="0" t="0" r="0" b="0"/>
              <a:pathLst>
                <a:path w="124325" h="128846">
                  <a:moveTo>
                    <a:pt x="1695" y="64988"/>
                  </a:moveTo>
                  <a:cubicBezTo>
                    <a:pt x="1695" y="30200"/>
                    <a:pt x="25227" y="1695"/>
                    <a:pt x="62728" y="1695"/>
                  </a:cubicBezTo>
                  <a:cubicBezTo>
                    <a:pt x="100229" y="1695"/>
                    <a:pt x="123760" y="30222"/>
                    <a:pt x="123760" y="64988"/>
                  </a:cubicBezTo>
                  <a:cubicBezTo>
                    <a:pt x="123760" y="99754"/>
                    <a:pt x="100478" y="128575"/>
                    <a:pt x="62728" y="128575"/>
                  </a:cubicBezTo>
                  <a:cubicBezTo>
                    <a:pt x="24978" y="128575"/>
                    <a:pt x="1695" y="100026"/>
                    <a:pt x="1695" y="64988"/>
                  </a:cubicBezTo>
                  <a:close/>
                  <a:moveTo>
                    <a:pt x="100319" y="64988"/>
                  </a:moveTo>
                  <a:cubicBezTo>
                    <a:pt x="100319" y="42203"/>
                    <a:pt x="87050" y="21678"/>
                    <a:pt x="62773" y="21678"/>
                  </a:cubicBezTo>
                  <a:cubicBezTo>
                    <a:pt x="38496" y="21678"/>
                    <a:pt x="25227" y="42203"/>
                    <a:pt x="25227" y="64988"/>
                  </a:cubicBezTo>
                  <a:cubicBezTo>
                    <a:pt x="25227" y="87774"/>
                    <a:pt x="38790" y="108548"/>
                    <a:pt x="62773" y="108548"/>
                  </a:cubicBezTo>
                  <a:cubicBezTo>
                    <a:pt x="86757" y="108548"/>
                    <a:pt x="100319" y="88090"/>
                    <a:pt x="100319" y="64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5879E5C-DCAB-4C12-BAB6-EA6EC0AF3BF6}"/>
                </a:ext>
              </a:extLst>
            </p:cNvPr>
            <p:cNvSpPr/>
            <p:nvPr/>
          </p:nvSpPr>
          <p:spPr>
            <a:xfrm>
              <a:off x="9360034" y="5419048"/>
              <a:ext cx="171795" cy="126586"/>
            </a:xfrm>
            <a:custGeom>
              <a:avLst/>
              <a:gdLst/>
              <a:ahLst/>
              <a:cxnLst/>
              <a:rect l="0" t="0" r="0" b="0"/>
              <a:pathLst>
                <a:path w="171795" h="126586">
                  <a:moveTo>
                    <a:pt x="171299" y="38224"/>
                  </a:moveTo>
                  <a:lnTo>
                    <a:pt x="171299" y="115578"/>
                  </a:lnTo>
                  <a:cubicBezTo>
                    <a:pt x="171300" y="121820"/>
                    <a:pt x="166241" y="126881"/>
                    <a:pt x="159999" y="126882"/>
                  </a:cubicBezTo>
                  <a:cubicBezTo>
                    <a:pt x="159930" y="126882"/>
                    <a:pt x="159862" y="126881"/>
                    <a:pt x="159793" y="126880"/>
                  </a:cubicBezTo>
                  <a:cubicBezTo>
                    <a:pt x="153639" y="126806"/>
                    <a:pt x="148710" y="121756"/>
                    <a:pt x="148785" y="115602"/>
                  </a:cubicBezTo>
                  <a:cubicBezTo>
                    <a:pt x="148785" y="115594"/>
                    <a:pt x="148785" y="115586"/>
                    <a:pt x="148785" y="115578"/>
                  </a:cubicBezTo>
                  <a:lnTo>
                    <a:pt x="148785" y="44983"/>
                  </a:lnTo>
                  <a:cubicBezTo>
                    <a:pt x="148785" y="30968"/>
                    <a:pt x="142523" y="24210"/>
                    <a:pt x="127763" y="24210"/>
                  </a:cubicBezTo>
                  <a:cubicBezTo>
                    <a:pt x="115488" y="24210"/>
                    <a:pt x="103463" y="38021"/>
                    <a:pt x="97721" y="46814"/>
                  </a:cubicBezTo>
                  <a:lnTo>
                    <a:pt x="97721" y="115623"/>
                  </a:lnTo>
                  <a:cubicBezTo>
                    <a:pt x="97721" y="121865"/>
                    <a:pt x="92661" y="126925"/>
                    <a:pt x="86419" y="126925"/>
                  </a:cubicBezTo>
                  <a:cubicBezTo>
                    <a:pt x="80177" y="126925"/>
                    <a:pt x="75116" y="121865"/>
                    <a:pt x="75116" y="115623"/>
                  </a:cubicBezTo>
                  <a:lnTo>
                    <a:pt x="75116" y="44983"/>
                  </a:lnTo>
                  <a:cubicBezTo>
                    <a:pt x="75116" y="30968"/>
                    <a:pt x="69104" y="24210"/>
                    <a:pt x="53845" y="24210"/>
                  </a:cubicBezTo>
                  <a:cubicBezTo>
                    <a:pt x="42068" y="24210"/>
                    <a:pt x="30314" y="38835"/>
                    <a:pt x="24301" y="47605"/>
                  </a:cubicBezTo>
                  <a:lnTo>
                    <a:pt x="24301" y="115578"/>
                  </a:lnTo>
                  <a:cubicBezTo>
                    <a:pt x="24301" y="121820"/>
                    <a:pt x="19241" y="126880"/>
                    <a:pt x="12999" y="126880"/>
                  </a:cubicBezTo>
                  <a:cubicBezTo>
                    <a:pt x="6757" y="126880"/>
                    <a:pt x="1697" y="121820"/>
                    <a:pt x="1697" y="115578"/>
                  </a:cubicBezTo>
                  <a:lnTo>
                    <a:pt x="1697" y="14693"/>
                  </a:lnTo>
                  <a:cubicBezTo>
                    <a:pt x="1609" y="8539"/>
                    <a:pt x="6526" y="3479"/>
                    <a:pt x="12680" y="3391"/>
                  </a:cubicBezTo>
                  <a:cubicBezTo>
                    <a:pt x="12689" y="3391"/>
                    <a:pt x="12697" y="3391"/>
                    <a:pt x="12705" y="3391"/>
                  </a:cubicBezTo>
                  <a:cubicBezTo>
                    <a:pt x="18946" y="3278"/>
                    <a:pt x="24097" y="8247"/>
                    <a:pt x="24209" y="14488"/>
                  </a:cubicBezTo>
                  <a:cubicBezTo>
                    <a:pt x="24210" y="14556"/>
                    <a:pt x="24211" y="14625"/>
                    <a:pt x="24211" y="14693"/>
                  </a:cubicBezTo>
                  <a:lnTo>
                    <a:pt x="24211" y="21700"/>
                  </a:lnTo>
                  <a:cubicBezTo>
                    <a:pt x="29229" y="14196"/>
                    <a:pt x="45233" y="1695"/>
                    <a:pt x="63272" y="1695"/>
                  </a:cubicBezTo>
                  <a:cubicBezTo>
                    <a:pt x="81310" y="1695"/>
                    <a:pt x="92296" y="11189"/>
                    <a:pt x="96048" y="24300"/>
                  </a:cubicBezTo>
                  <a:cubicBezTo>
                    <a:pt x="105317" y="10575"/>
                    <a:pt x="120634" y="2159"/>
                    <a:pt x="137189" y="1695"/>
                  </a:cubicBezTo>
                  <a:cubicBezTo>
                    <a:pt x="159635" y="1695"/>
                    <a:pt x="171299" y="13947"/>
                    <a:pt x="171299" y="38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D4532FD-8864-4CFE-912E-839CE2E5569D}"/>
                </a:ext>
              </a:extLst>
            </p:cNvPr>
            <p:cNvSpPr/>
            <p:nvPr/>
          </p:nvSpPr>
          <p:spPr>
            <a:xfrm>
              <a:off x="9110231" y="5419048"/>
              <a:ext cx="126586" cy="128847"/>
            </a:xfrm>
            <a:custGeom>
              <a:avLst/>
              <a:gdLst/>
              <a:ahLst/>
              <a:cxnLst/>
              <a:rect l="0" t="0" r="0" b="0"/>
              <a:pathLst>
                <a:path w="126585" h="128846">
                  <a:moveTo>
                    <a:pt x="63135" y="1695"/>
                  </a:moveTo>
                  <a:cubicBezTo>
                    <a:pt x="80405" y="1695"/>
                    <a:pt x="92521" y="7188"/>
                    <a:pt x="101676" y="15710"/>
                  </a:cubicBezTo>
                  <a:cubicBezTo>
                    <a:pt x="103815" y="17632"/>
                    <a:pt x="105080" y="20341"/>
                    <a:pt x="105179" y="23215"/>
                  </a:cubicBezTo>
                  <a:cubicBezTo>
                    <a:pt x="105286" y="28782"/>
                    <a:pt x="100860" y="33382"/>
                    <a:pt x="95293" y="33489"/>
                  </a:cubicBezTo>
                  <a:cubicBezTo>
                    <a:pt x="92771" y="33537"/>
                    <a:pt x="90321" y="32638"/>
                    <a:pt x="88429" y="30968"/>
                  </a:cubicBezTo>
                  <a:cubicBezTo>
                    <a:pt x="81907" y="24749"/>
                    <a:pt x="73160" y="21410"/>
                    <a:pt x="64152" y="21700"/>
                  </a:cubicBezTo>
                  <a:cubicBezTo>
                    <a:pt x="40349" y="21700"/>
                    <a:pt x="25091" y="39988"/>
                    <a:pt x="25091" y="65011"/>
                  </a:cubicBezTo>
                  <a:cubicBezTo>
                    <a:pt x="25091" y="90034"/>
                    <a:pt x="40372" y="107756"/>
                    <a:pt x="64152" y="108570"/>
                  </a:cubicBezTo>
                  <a:cubicBezTo>
                    <a:pt x="80179" y="109113"/>
                    <a:pt x="96341" y="97449"/>
                    <a:pt x="109361" y="76924"/>
                  </a:cubicBezTo>
                  <a:cubicBezTo>
                    <a:pt x="110989" y="74369"/>
                    <a:pt x="113362" y="69645"/>
                    <a:pt x="115306" y="67181"/>
                  </a:cubicBezTo>
                  <a:cubicBezTo>
                    <a:pt x="118968" y="62524"/>
                    <a:pt x="121590" y="64740"/>
                    <a:pt x="123760" y="67000"/>
                  </a:cubicBezTo>
                  <a:cubicBezTo>
                    <a:pt x="127739" y="71159"/>
                    <a:pt x="127716" y="81015"/>
                    <a:pt x="125117" y="85875"/>
                  </a:cubicBezTo>
                  <a:cubicBezTo>
                    <a:pt x="119957" y="95927"/>
                    <a:pt x="113071" y="104994"/>
                    <a:pt x="104773" y="112662"/>
                  </a:cubicBezTo>
                  <a:cubicBezTo>
                    <a:pt x="93520" y="123129"/>
                    <a:pt x="78635" y="128804"/>
                    <a:pt x="63270" y="128485"/>
                  </a:cubicBezTo>
                  <a:cubicBezTo>
                    <a:pt x="26719" y="128485"/>
                    <a:pt x="1695" y="101201"/>
                    <a:pt x="1695" y="64898"/>
                  </a:cubicBezTo>
                  <a:cubicBezTo>
                    <a:pt x="1695" y="28595"/>
                    <a:pt x="26583" y="1695"/>
                    <a:pt x="63135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212402-560E-4AAF-8DB5-2B1CAB611A79}"/>
                </a:ext>
              </a:extLst>
            </p:cNvPr>
            <p:cNvSpPr/>
            <p:nvPr/>
          </p:nvSpPr>
          <p:spPr>
            <a:xfrm>
              <a:off x="8718155" y="5387718"/>
              <a:ext cx="92679" cy="160493"/>
            </a:xfrm>
            <a:custGeom>
              <a:avLst/>
              <a:gdLst/>
              <a:ahLst/>
              <a:cxnLst/>
              <a:rect l="0" t="0" r="0" b="0"/>
              <a:pathLst>
                <a:path w="92679" h="160493">
                  <a:moveTo>
                    <a:pt x="90598" y="138386"/>
                  </a:moveTo>
                  <a:cubicBezTo>
                    <a:pt x="90598" y="142635"/>
                    <a:pt x="78391" y="152175"/>
                    <a:pt x="69643" y="156469"/>
                  </a:cubicBezTo>
                  <a:cubicBezTo>
                    <a:pt x="64252" y="159009"/>
                    <a:pt x="58328" y="160211"/>
                    <a:pt x="52373" y="159973"/>
                  </a:cubicBezTo>
                  <a:cubicBezTo>
                    <a:pt x="33340" y="159973"/>
                    <a:pt x="23575" y="149213"/>
                    <a:pt x="23575" y="130180"/>
                  </a:cubicBezTo>
                  <a:lnTo>
                    <a:pt x="23575" y="55788"/>
                  </a:lnTo>
                  <a:lnTo>
                    <a:pt x="12069" y="55788"/>
                  </a:lnTo>
                  <a:cubicBezTo>
                    <a:pt x="6608" y="56049"/>
                    <a:pt x="1968" y="51834"/>
                    <a:pt x="1707" y="46372"/>
                  </a:cubicBezTo>
                  <a:cubicBezTo>
                    <a:pt x="1446" y="40910"/>
                    <a:pt x="5662" y="36270"/>
                    <a:pt x="11123" y="36009"/>
                  </a:cubicBezTo>
                  <a:cubicBezTo>
                    <a:pt x="11439" y="35994"/>
                    <a:pt x="11754" y="35994"/>
                    <a:pt x="12069" y="36009"/>
                  </a:cubicBezTo>
                  <a:lnTo>
                    <a:pt x="23575" y="36009"/>
                  </a:lnTo>
                  <a:lnTo>
                    <a:pt x="23575" y="12998"/>
                  </a:lnTo>
                  <a:cubicBezTo>
                    <a:pt x="23575" y="6756"/>
                    <a:pt x="28635" y="1695"/>
                    <a:pt x="34877" y="1695"/>
                  </a:cubicBezTo>
                  <a:cubicBezTo>
                    <a:pt x="41120" y="1695"/>
                    <a:pt x="46180" y="6756"/>
                    <a:pt x="46180" y="12998"/>
                  </a:cubicBezTo>
                  <a:lnTo>
                    <a:pt x="46180" y="36009"/>
                  </a:lnTo>
                  <a:lnTo>
                    <a:pt x="62003" y="36009"/>
                  </a:lnTo>
                  <a:cubicBezTo>
                    <a:pt x="67465" y="35748"/>
                    <a:pt x="72104" y="39964"/>
                    <a:pt x="72365" y="45426"/>
                  </a:cubicBezTo>
                  <a:cubicBezTo>
                    <a:pt x="72627" y="50888"/>
                    <a:pt x="68411" y="55527"/>
                    <a:pt x="62949" y="55788"/>
                  </a:cubicBezTo>
                  <a:cubicBezTo>
                    <a:pt x="62634" y="55803"/>
                    <a:pt x="62318" y="55803"/>
                    <a:pt x="62003" y="55788"/>
                  </a:cubicBezTo>
                  <a:lnTo>
                    <a:pt x="46180" y="55788"/>
                  </a:lnTo>
                  <a:lnTo>
                    <a:pt x="46180" y="125139"/>
                  </a:lnTo>
                  <a:cubicBezTo>
                    <a:pt x="46180" y="133639"/>
                    <a:pt x="50181" y="139900"/>
                    <a:pt x="57934" y="139900"/>
                  </a:cubicBezTo>
                  <a:cubicBezTo>
                    <a:pt x="71723" y="139900"/>
                    <a:pt x="82551" y="118494"/>
                    <a:pt x="88654" y="118494"/>
                  </a:cubicBezTo>
                  <a:cubicBezTo>
                    <a:pt x="94757" y="118494"/>
                    <a:pt x="90598" y="132870"/>
                    <a:pt x="90598" y="1383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EC0D9DD-CB53-4EEE-8C87-F75DC0310593}"/>
                </a:ext>
              </a:extLst>
            </p:cNvPr>
            <p:cNvSpPr/>
            <p:nvPr/>
          </p:nvSpPr>
          <p:spPr>
            <a:xfrm>
              <a:off x="9015766" y="4910059"/>
              <a:ext cx="31646" cy="76856"/>
            </a:xfrm>
            <a:custGeom>
              <a:avLst/>
              <a:gdLst/>
              <a:ahLst/>
              <a:cxnLst/>
              <a:rect l="0" t="0" r="0" b="0"/>
              <a:pathLst>
                <a:path w="31646" h="76855">
                  <a:moveTo>
                    <a:pt x="22876" y="31579"/>
                  </a:moveTo>
                  <a:cubicBezTo>
                    <a:pt x="22870" y="20902"/>
                    <a:pt x="26119" y="10478"/>
                    <a:pt x="32189" y="1695"/>
                  </a:cubicBezTo>
                  <a:cubicBezTo>
                    <a:pt x="14155" y="6911"/>
                    <a:pt x="1730" y="23407"/>
                    <a:pt x="1695" y="42180"/>
                  </a:cubicBezTo>
                  <a:lnTo>
                    <a:pt x="1695" y="76087"/>
                  </a:lnTo>
                  <a:lnTo>
                    <a:pt x="22876" y="7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FB0C56-BDEE-49ED-9E2E-26822473FE59}"/>
                </a:ext>
              </a:extLst>
            </p:cNvPr>
            <p:cNvSpPr/>
            <p:nvPr/>
          </p:nvSpPr>
          <p:spPr>
            <a:xfrm>
              <a:off x="9015766" y="5120101"/>
              <a:ext cx="31646" cy="94940"/>
            </a:xfrm>
            <a:custGeom>
              <a:avLst/>
              <a:gdLst/>
              <a:ahLst/>
              <a:cxnLst/>
              <a:rect l="0" t="0" r="0" b="0"/>
              <a:pathLst>
                <a:path w="31646" h="94939">
                  <a:moveTo>
                    <a:pt x="1695" y="54771"/>
                  </a:moveTo>
                  <a:cubicBezTo>
                    <a:pt x="1735" y="73548"/>
                    <a:pt x="14156" y="90047"/>
                    <a:pt x="32189" y="95279"/>
                  </a:cubicBezTo>
                  <a:cubicBezTo>
                    <a:pt x="26121" y="86486"/>
                    <a:pt x="22873" y="76056"/>
                    <a:pt x="22876" y="65373"/>
                  </a:cubicBezTo>
                  <a:lnTo>
                    <a:pt x="22876" y="1695"/>
                  </a:lnTo>
                  <a:lnTo>
                    <a:pt x="1695" y="16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33699F3-BE3D-4448-956B-0057411658FC}"/>
                </a:ext>
              </a:extLst>
            </p:cNvPr>
            <p:cNvSpPr/>
            <p:nvPr/>
          </p:nvSpPr>
          <p:spPr>
            <a:xfrm>
              <a:off x="9047548" y="5120101"/>
              <a:ext cx="31646" cy="106242"/>
            </a:xfrm>
            <a:custGeom>
              <a:avLst/>
              <a:gdLst/>
              <a:ahLst/>
              <a:cxnLst/>
              <a:rect l="0" t="0" r="0" b="0"/>
              <a:pathLst>
                <a:path w="31646" h="106241">
                  <a:moveTo>
                    <a:pt x="22899" y="1695"/>
                  </a:moveTo>
                  <a:lnTo>
                    <a:pt x="1695" y="1695"/>
                  </a:lnTo>
                  <a:lnTo>
                    <a:pt x="1695" y="65282"/>
                  </a:lnTo>
                  <a:cubicBezTo>
                    <a:pt x="1738" y="84053"/>
                    <a:pt x="14159" y="100545"/>
                    <a:pt x="32189" y="105767"/>
                  </a:cubicBezTo>
                  <a:cubicBezTo>
                    <a:pt x="26135" y="96978"/>
                    <a:pt x="22895" y="86556"/>
                    <a:pt x="22899" y="758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BF1164-B9C8-4418-A069-402C95FB9FFE}"/>
                </a:ext>
              </a:extLst>
            </p:cNvPr>
            <p:cNvSpPr/>
            <p:nvPr/>
          </p:nvSpPr>
          <p:spPr>
            <a:xfrm>
              <a:off x="9047548" y="4899457"/>
              <a:ext cx="31646" cy="90419"/>
            </a:xfrm>
            <a:custGeom>
              <a:avLst/>
              <a:gdLst/>
              <a:ahLst/>
              <a:cxnLst/>
              <a:rect l="0" t="0" r="0" b="0"/>
              <a:pathLst>
                <a:path w="31646" h="90418">
                  <a:moveTo>
                    <a:pt x="22899" y="31579"/>
                  </a:moveTo>
                  <a:cubicBezTo>
                    <a:pt x="22899" y="20907"/>
                    <a:pt x="26139" y="10486"/>
                    <a:pt x="32189" y="1695"/>
                  </a:cubicBezTo>
                  <a:cubicBezTo>
                    <a:pt x="14159" y="6918"/>
                    <a:pt x="1738" y="23410"/>
                    <a:pt x="1695" y="42180"/>
                  </a:cubicBezTo>
                  <a:lnTo>
                    <a:pt x="1695" y="88271"/>
                  </a:lnTo>
                  <a:lnTo>
                    <a:pt x="22899" y="893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0D230D9-4217-4C9D-AD8F-ED6F94D039CC}"/>
                </a:ext>
              </a:extLst>
            </p:cNvPr>
            <p:cNvSpPr/>
            <p:nvPr/>
          </p:nvSpPr>
          <p:spPr>
            <a:xfrm>
              <a:off x="8803802" y="4915755"/>
              <a:ext cx="29386" cy="293860"/>
            </a:xfrm>
            <a:custGeom>
              <a:avLst/>
              <a:gdLst/>
              <a:ahLst/>
              <a:cxnLst/>
              <a:rect l="0" t="0" r="0" b="0"/>
              <a:pathLst>
                <a:path w="29386" h="293860">
                  <a:moveTo>
                    <a:pt x="27691" y="1695"/>
                  </a:moveTo>
                  <a:cubicBezTo>
                    <a:pt x="11611" y="11166"/>
                    <a:pt x="1727" y="28424"/>
                    <a:pt x="1695" y="47085"/>
                  </a:cubicBezTo>
                  <a:lnTo>
                    <a:pt x="1695" y="248448"/>
                  </a:lnTo>
                  <a:cubicBezTo>
                    <a:pt x="1735" y="267101"/>
                    <a:pt x="11618" y="284349"/>
                    <a:pt x="27691" y="293815"/>
                  </a:cubicBezTo>
                  <a:cubicBezTo>
                    <a:pt x="24523" y="286145"/>
                    <a:pt x="22895" y="277927"/>
                    <a:pt x="22899" y="269628"/>
                  </a:cubicBezTo>
                  <a:lnTo>
                    <a:pt x="22899" y="25882"/>
                  </a:lnTo>
                  <a:cubicBezTo>
                    <a:pt x="22895" y="17584"/>
                    <a:pt x="24523" y="9366"/>
                    <a:pt x="27691" y="1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5E4815A-A8FA-4527-BC76-0B8232383DBF}"/>
                </a:ext>
              </a:extLst>
            </p:cNvPr>
            <p:cNvSpPr/>
            <p:nvPr/>
          </p:nvSpPr>
          <p:spPr>
            <a:xfrm>
              <a:off x="8835585" y="4894575"/>
              <a:ext cx="36167" cy="341330"/>
            </a:xfrm>
            <a:custGeom>
              <a:avLst/>
              <a:gdLst/>
              <a:ahLst/>
              <a:cxnLst/>
              <a:rect l="0" t="0" r="0" b="0"/>
              <a:pathLst>
                <a:path w="36167" h="341330">
                  <a:moveTo>
                    <a:pt x="22899" y="25860"/>
                  </a:moveTo>
                  <a:cubicBezTo>
                    <a:pt x="22898" y="17569"/>
                    <a:pt x="24526" y="9359"/>
                    <a:pt x="27691" y="1695"/>
                  </a:cubicBezTo>
                  <a:cubicBezTo>
                    <a:pt x="11621" y="11165"/>
                    <a:pt x="1740" y="28411"/>
                    <a:pt x="1695" y="47063"/>
                  </a:cubicBezTo>
                  <a:lnTo>
                    <a:pt x="1695" y="290809"/>
                  </a:lnTo>
                  <a:cubicBezTo>
                    <a:pt x="1724" y="312942"/>
                    <a:pt x="15547" y="332712"/>
                    <a:pt x="36326" y="340336"/>
                  </a:cubicBezTo>
                  <a:cubicBezTo>
                    <a:pt x="27624" y="329227"/>
                    <a:pt x="22897" y="315522"/>
                    <a:pt x="22899" y="301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3B691F-4C1D-48E0-B22B-9D55C00877B9}"/>
                </a:ext>
              </a:extLst>
            </p:cNvPr>
            <p:cNvSpPr/>
            <p:nvPr/>
          </p:nvSpPr>
          <p:spPr>
            <a:xfrm>
              <a:off x="8867389" y="4865754"/>
              <a:ext cx="298381" cy="384279"/>
            </a:xfrm>
            <a:custGeom>
              <a:avLst/>
              <a:gdLst/>
              <a:ahLst/>
              <a:cxnLst/>
              <a:rect l="0" t="0" r="0" b="0"/>
              <a:pathLst>
                <a:path w="298381" h="384279">
                  <a:moveTo>
                    <a:pt x="256043" y="22899"/>
                  </a:moveTo>
                  <a:cubicBezTo>
                    <a:pt x="232647" y="22886"/>
                    <a:pt x="213672" y="41842"/>
                    <a:pt x="213659" y="65237"/>
                  </a:cubicBezTo>
                  <a:cubicBezTo>
                    <a:pt x="213659" y="65252"/>
                    <a:pt x="213659" y="65267"/>
                    <a:pt x="213659" y="65282"/>
                  </a:cubicBezTo>
                  <a:lnTo>
                    <a:pt x="213659" y="134181"/>
                  </a:lnTo>
                  <a:lnTo>
                    <a:pt x="107666" y="128869"/>
                  </a:lnTo>
                  <a:lnTo>
                    <a:pt x="107666" y="54681"/>
                  </a:lnTo>
                  <a:cubicBezTo>
                    <a:pt x="107666" y="25418"/>
                    <a:pt x="83944" y="1695"/>
                    <a:pt x="54681" y="1695"/>
                  </a:cubicBezTo>
                  <a:cubicBezTo>
                    <a:pt x="25418" y="1695"/>
                    <a:pt x="1695" y="25418"/>
                    <a:pt x="1695" y="54681"/>
                  </a:cubicBezTo>
                  <a:lnTo>
                    <a:pt x="1695" y="330231"/>
                  </a:lnTo>
                  <a:cubicBezTo>
                    <a:pt x="1695" y="359494"/>
                    <a:pt x="25418" y="383217"/>
                    <a:pt x="54681" y="383217"/>
                  </a:cubicBezTo>
                  <a:cubicBezTo>
                    <a:pt x="83944" y="383217"/>
                    <a:pt x="107666" y="359494"/>
                    <a:pt x="107666" y="330231"/>
                  </a:cubicBezTo>
                  <a:lnTo>
                    <a:pt x="107666" y="245441"/>
                  </a:lnTo>
                  <a:lnTo>
                    <a:pt x="213659" y="245441"/>
                  </a:lnTo>
                  <a:lnTo>
                    <a:pt x="213659" y="330231"/>
                  </a:lnTo>
                  <a:cubicBezTo>
                    <a:pt x="213659" y="353639"/>
                    <a:pt x="232635" y="372615"/>
                    <a:pt x="256043" y="372615"/>
                  </a:cubicBezTo>
                  <a:cubicBezTo>
                    <a:pt x="279451" y="372615"/>
                    <a:pt x="298426" y="353639"/>
                    <a:pt x="298426" y="330231"/>
                  </a:cubicBezTo>
                  <a:lnTo>
                    <a:pt x="298426" y="65282"/>
                  </a:lnTo>
                  <a:cubicBezTo>
                    <a:pt x="298439" y="41887"/>
                    <a:pt x="279483" y="22911"/>
                    <a:pt x="256088" y="22899"/>
                  </a:cubicBezTo>
                  <a:cubicBezTo>
                    <a:pt x="256073" y="22898"/>
                    <a:pt x="256058" y="22898"/>
                    <a:pt x="256043" y="22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1E55201-9A19-454D-A9E1-88B147AA87E9}"/>
                </a:ext>
              </a:extLst>
            </p:cNvPr>
            <p:cNvSpPr/>
            <p:nvPr/>
          </p:nvSpPr>
          <p:spPr>
            <a:xfrm>
              <a:off x="8867389" y="4865754"/>
              <a:ext cx="298381" cy="384279"/>
            </a:xfrm>
            <a:custGeom>
              <a:avLst/>
              <a:gdLst/>
              <a:ahLst/>
              <a:cxnLst/>
              <a:rect l="0" t="0" r="0" b="0"/>
              <a:pathLst>
                <a:path w="298381" h="384279">
                  <a:moveTo>
                    <a:pt x="298426" y="330231"/>
                  </a:moveTo>
                  <a:cubicBezTo>
                    <a:pt x="298426" y="353639"/>
                    <a:pt x="279451" y="372615"/>
                    <a:pt x="256043" y="372615"/>
                  </a:cubicBezTo>
                  <a:cubicBezTo>
                    <a:pt x="232635" y="372615"/>
                    <a:pt x="213659" y="353639"/>
                    <a:pt x="213659" y="330231"/>
                  </a:cubicBezTo>
                  <a:lnTo>
                    <a:pt x="213659" y="245441"/>
                  </a:lnTo>
                  <a:lnTo>
                    <a:pt x="107666" y="245441"/>
                  </a:lnTo>
                  <a:lnTo>
                    <a:pt x="107666" y="330231"/>
                  </a:lnTo>
                  <a:cubicBezTo>
                    <a:pt x="107666" y="359494"/>
                    <a:pt x="83944" y="383217"/>
                    <a:pt x="54681" y="383217"/>
                  </a:cubicBezTo>
                  <a:cubicBezTo>
                    <a:pt x="25418" y="383217"/>
                    <a:pt x="1695" y="359494"/>
                    <a:pt x="1695" y="330231"/>
                  </a:cubicBezTo>
                  <a:lnTo>
                    <a:pt x="1695" y="54681"/>
                  </a:lnTo>
                  <a:cubicBezTo>
                    <a:pt x="1695" y="25418"/>
                    <a:pt x="25418" y="1695"/>
                    <a:pt x="54681" y="1695"/>
                  </a:cubicBezTo>
                  <a:cubicBezTo>
                    <a:pt x="83944" y="1695"/>
                    <a:pt x="107666" y="25418"/>
                    <a:pt x="107666" y="54681"/>
                  </a:cubicBezTo>
                  <a:lnTo>
                    <a:pt x="107666" y="128869"/>
                  </a:lnTo>
                  <a:lnTo>
                    <a:pt x="213659" y="134181"/>
                  </a:lnTo>
                  <a:lnTo>
                    <a:pt x="213659" y="65282"/>
                  </a:lnTo>
                  <a:cubicBezTo>
                    <a:pt x="213659" y="41874"/>
                    <a:pt x="232635" y="22899"/>
                    <a:pt x="256043" y="22899"/>
                  </a:cubicBezTo>
                  <a:cubicBezTo>
                    <a:pt x="279451" y="22899"/>
                    <a:pt x="298426" y="41874"/>
                    <a:pt x="298426" y="652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971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7D7AA3-D4AC-4C5F-B3D2-2703416F4A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E7E00-E1A9-4FC2-B01A-38F49EF4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6EBA6A-0964-4C4D-8B79-D81142F1C5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165225"/>
            <a:ext cx="9394825" cy="3816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9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84EF9A5-2476-4112-9D84-8230FC50B6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FBEE71-99CD-418D-955A-C4D9A91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8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DC13D-DA6A-464B-8115-1E6AC612AC3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3539" y="1165225"/>
            <a:ext cx="9396412" cy="3816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E5C41AB-57ED-43F2-A648-7C78F5A0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11CA789-E934-4ACD-90F2-D8E6D06D04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04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5FBDE-58D3-40E1-9052-8C8B243E89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4519328" cy="431800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31BFE-F0F3-4177-893F-DFC950087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3538" y="1741488"/>
            <a:ext cx="4519328" cy="3240086"/>
          </a:xfrm>
          <a:noFill/>
        </p:spPr>
        <p:txBody>
          <a:bodyPr lIns="0" tIns="36000" rIns="9000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E5C0E53-F553-4322-BDE4-A4D806A805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5429" y="1741488"/>
            <a:ext cx="4474522" cy="3240086"/>
          </a:xfrm>
          <a:noFill/>
        </p:spPr>
        <p:txBody>
          <a:bodyPr lIns="0" tIns="36000" rIns="9000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C7C721-F2DB-47D9-856E-9B3CF448E2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5429" y="1165225"/>
            <a:ext cx="4474522" cy="431800"/>
          </a:xfrm>
        </p:spPr>
        <p:txBody>
          <a:bodyPr lIns="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76B3EC-2BEC-4764-A12F-CA278571F5AB}"/>
              </a:ext>
            </a:extLst>
          </p:cNvPr>
          <p:cNvCxnSpPr>
            <a:cxnSpLocks/>
          </p:cNvCxnSpPr>
          <p:nvPr userDrawn="1"/>
        </p:nvCxnSpPr>
        <p:spPr>
          <a:xfrm flipH="1">
            <a:off x="5079207" y="116522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0BF79AC-6943-4119-A3BA-677F48B6D57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9BF8EFB-4224-4DCE-A272-75362906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4331268-8332-4379-8FBF-3A67B4C2AE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14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5FBDE-58D3-40E1-9052-8C8B243E89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2946430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31BFE-F0F3-4177-893F-DFC950087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3538" y="1741488"/>
            <a:ext cx="2946430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76B3EC-2BEC-4764-A12F-CA278571F5AB}"/>
              </a:ext>
            </a:extLst>
          </p:cNvPr>
          <p:cNvCxnSpPr>
            <a:cxnSpLocks/>
          </p:cNvCxnSpPr>
          <p:nvPr userDrawn="1"/>
        </p:nvCxnSpPr>
        <p:spPr>
          <a:xfrm flipH="1">
            <a:off x="3448653" y="1157729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8FA732-2C04-4215-9F40-0BA0F31D2E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88132" y="1165225"/>
            <a:ext cx="2946430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2D84CCB-D805-4568-807B-1908A21981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88132" y="1741488"/>
            <a:ext cx="2946430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96B855-77BA-4D1F-9359-98BC70DB52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3247" y="1157729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00A376E-7A8C-4189-AED5-532A4903DE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12726" y="1165225"/>
            <a:ext cx="2946430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67C75AD-2F81-4F21-A1C9-82A2FAA020D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12726" y="1741488"/>
            <a:ext cx="2946430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5FCA1CC-C5DB-412E-BEA9-E1F45F5E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04C6D9-5A57-4357-9A6A-09F79CF7B35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447EE29-F73C-4267-A4F8-C63770D3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05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5FBDE-58D3-40E1-9052-8C8B243E89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3538" y="1165225"/>
            <a:ext cx="2123668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31BFE-F0F3-4177-893F-DFC950087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3538" y="1741488"/>
            <a:ext cx="2123668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4D7663-F640-4BFE-A4F0-8CB355B018B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7099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48BB784-8B76-4F44-BB7D-B647E06C1A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87786" y="1165225"/>
            <a:ext cx="2123668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02A20FE-CA14-4EDE-9C4C-F4A1FF4C18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87786" y="1741488"/>
            <a:ext cx="2123668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C2E8C6-0064-40D4-8AFE-97B39652C35F}"/>
              </a:ext>
            </a:extLst>
          </p:cNvPr>
          <p:cNvCxnSpPr>
            <a:cxnSpLocks/>
          </p:cNvCxnSpPr>
          <p:nvPr userDrawn="1"/>
        </p:nvCxnSpPr>
        <p:spPr>
          <a:xfrm flipH="1">
            <a:off x="5061347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3B272E7-137C-47C7-9851-284525E946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12034" y="1165225"/>
            <a:ext cx="2123668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9B5BA9A-6CE7-443A-A84D-35BBC9278C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12034" y="1741488"/>
            <a:ext cx="2123668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8A7195-8807-4EE9-B875-EEA290C5370D}"/>
              </a:ext>
            </a:extLst>
          </p:cNvPr>
          <p:cNvCxnSpPr>
            <a:cxnSpLocks/>
          </p:cNvCxnSpPr>
          <p:nvPr userDrawn="1"/>
        </p:nvCxnSpPr>
        <p:spPr>
          <a:xfrm flipH="1">
            <a:off x="7485595" y="1165575"/>
            <a:ext cx="794" cy="38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887BD56-CBDA-4036-8FF3-EE17EA3A6E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36282" y="1165225"/>
            <a:ext cx="2123668" cy="431800"/>
          </a:xfrm>
        </p:spPr>
        <p:txBody>
          <a:bodyPr lIns="0" tIns="36000" rIns="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C7CE4FC-3E47-4AC0-A78B-1A8E9F1DF71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36282" y="1741488"/>
            <a:ext cx="2123668" cy="3240086"/>
          </a:xfrm>
          <a:noFill/>
        </p:spPr>
        <p:txBody>
          <a:bodyPr lIns="0" tIns="36000" rIns="0" bIns="36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60DC4AF-D05B-4C86-AF5C-30406399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C742D5E-7C09-4645-A65A-3789E2A48529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63538" y="5378736"/>
            <a:ext cx="8920816" cy="2184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Confidential - do not distribute</a:t>
            </a:r>
            <a:endParaRPr lang="en-GB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F3FB6E5B-A983-40B6-9EBC-2CB15D24F9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22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363538" y="1745450"/>
            <a:ext cx="9396412" cy="3236124"/>
          </a:xfrm>
        </p:spPr>
        <p:txBody>
          <a:bodyPr lIns="0" tIns="0" rIns="0" bIns="0"/>
          <a:lstStyle>
            <a:lvl1pPr>
              <a:defRPr sz="9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AAB2EE3-1FF6-4E32-854D-08E97B5C203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538" y="1170362"/>
            <a:ext cx="9516004" cy="421526"/>
          </a:xfrm>
        </p:spPr>
        <p:txBody>
          <a:bodyPr tIns="36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A35C5F-615C-43F9-A2FD-074CEBC3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2593D4-A112-4324-B8B5-38F9073F2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9" y="5057270"/>
            <a:ext cx="9396412" cy="284668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 /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80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8" y="1175500"/>
            <a:ext cx="9396412" cy="3806075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906423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540780" y="5364220"/>
            <a:ext cx="213307" cy="222404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 spc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4118A-0C88-44E5-A760-D5564D123B5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8" name="Graphic 7">
            <a:extLst>
              <a:ext uri="{FF2B5EF4-FFF2-40B4-BE49-F238E27FC236}">
                <a16:creationId xmlns:a16="http://schemas.microsoft.com/office/drawing/2014/main" id="{1422DB64-D3EA-4CE7-9195-F99E8883BD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7925" y="5355595"/>
            <a:ext cx="242989" cy="219600"/>
            <a:chOff x="4189412" y="2052637"/>
            <a:chExt cx="1781175" cy="1609725"/>
          </a:xfrm>
          <a:solidFill>
            <a:schemeClr val="tx2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E52F74-108E-4348-8950-7FA2B564F82C}"/>
                </a:ext>
              </a:extLst>
            </p:cNvPr>
            <p:cNvSpPr/>
            <p:nvPr/>
          </p:nvSpPr>
          <p:spPr>
            <a:xfrm>
              <a:off x="5749369" y="2045493"/>
              <a:ext cx="228600" cy="114300"/>
            </a:xfrm>
            <a:custGeom>
              <a:avLst/>
              <a:gdLst/>
              <a:ahLst/>
              <a:cxnLst/>
              <a:rect l="0" t="0" r="0" b="0"/>
              <a:pathLst>
                <a:path w="228600" h="114300">
                  <a:moveTo>
                    <a:pt x="49768" y="114586"/>
                  </a:moveTo>
                  <a:cubicBezTo>
                    <a:pt x="43603" y="114484"/>
                    <a:pt x="38631" y="109511"/>
                    <a:pt x="38529" y="103346"/>
                  </a:cubicBezTo>
                  <a:lnTo>
                    <a:pt x="38529" y="28004"/>
                  </a:lnTo>
                  <a:lnTo>
                    <a:pt x="17002" y="28004"/>
                  </a:lnTo>
                  <a:cubicBezTo>
                    <a:pt x="11558" y="28004"/>
                    <a:pt x="7144" y="23590"/>
                    <a:pt x="7144" y="18145"/>
                  </a:cubicBezTo>
                  <a:cubicBezTo>
                    <a:pt x="7144" y="12700"/>
                    <a:pt x="11557" y="8287"/>
                    <a:pt x="17002" y="8287"/>
                  </a:cubicBezTo>
                  <a:lnTo>
                    <a:pt x="82248" y="8287"/>
                  </a:lnTo>
                  <a:cubicBezTo>
                    <a:pt x="87693" y="8287"/>
                    <a:pt x="92107" y="12700"/>
                    <a:pt x="92107" y="18145"/>
                  </a:cubicBezTo>
                  <a:cubicBezTo>
                    <a:pt x="92107" y="23590"/>
                    <a:pt x="87693" y="28004"/>
                    <a:pt x="82248" y="28004"/>
                  </a:cubicBezTo>
                  <a:lnTo>
                    <a:pt x="60722" y="28004"/>
                  </a:lnTo>
                  <a:lnTo>
                    <a:pt x="60722" y="103346"/>
                  </a:lnTo>
                  <a:cubicBezTo>
                    <a:pt x="60724" y="109444"/>
                    <a:pt x="55864" y="114431"/>
                    <a:pt x="49768" y="114586"/>
                  </a:cubicBezTo>
                  <a:close/>
                  <a:moveTo>
                    <a:pt x="211026" y="114586"/>
                  </a:moveTo>
                  <a:cubicBezTo>
                    <a:pt x="204893" y="114482"/>
                    <a:pt x="199976" y="109480"/>
                    <a:pt x="199977" y="103346"/>
                  </a:cubicBezTo>
                  <a:lnTo>
                    <a:pt x="199977" y="37719"/>
                  </a:lnTo>
                  <a:lnTo>
                    <a:pt x="171879" y="110490"/>
                  </a:lnTo>
                  <a:cubicBezTo>
                    <a:pt x="170974" y="112924"/>
                    <a:pt x="168665" y="114552"/>
                    <a:pt x="166069" y="114586"/>
                  </a:cubicBezTo>
                  <a:cubicBezTo>
                    <a:pt x="163445" y="114564"/>
                    <a:pt x="161103" y="112939"/>
                    <a:pt x="160163" y="110490"/>
                  </a:cubicBezTo>
                  <a:lnTo>
                    <a:pt x="132064" y="37719"/>
                  </a:lnTo>
                  <a:lnTo>
                    <a:pt x="132064" y="103346"/>
                  </a:lnTo>
                  <a:cubicBezTo>
                    <a:pt x="132118" y="109428"/>
                    <a:pt x="127286" y="114430"/>
                    <a:pt x="121206" y="114586"/>
                  </a:cubicBezTo>
                  <a:cubicBezTo>
                    <a:pt x="115057" y="114483"/>
                    <a:pt x="110112" y="109496"/>
                    <a:pt x="110061" y="103346"/>
                  </a:cubicBezTo>
                  <a:lnTo>
                    <a:pt x="110061" y="25432"/>
                  </a:lnTo>
                  <a:cubicBezTo>
                    <a:pt x="110009" y="15384"/>
                    <a:pt x="118111" y="7196"/>
                    <a:pt x="128158" y="7144"/>
                  </a:cubicBezTo>
                  <a:cubicBezTo>
                    <a:pt x="128159" y="7144"/>
                    <a:pt x="128159" y="7144"/>
                    <a:pt x="128159" y="7144"/>
                  </a:cubicBezTo>
                  <a:cubicBezTo>
                    <a:pt x="135697" y="7163"/>
                    <a:pt x="142426" y="11876"/>
                    <a:pt x="145018" y="18955"/>
                  </a:cubicBezTo>
                  <a:lnTo>
                    <a:pt x="166164" y="73819"/>
                  </a:lnTo>
                  <a:lnTo>
                    <a:pt x="187404" y="18860"/>
                  </a:lnTo>
                  <a:cubicBezTo>
                    <a:pt x="189958" y="11848"/>
                    <a:pt x="196611" y="7172"/>
                    <a:pt x="204073" y="7144"/>
                  </a:cubicBezTo>
                  <a:cubicBezTo>
                    <a:pt x="214121" y="7144"/>
                    <a:pt x="222266" y="15289"/>
                    <a:pt x="222266" y="25336"/>
                  </a:cubicBezTo>
                  <a:cubicBezTo>
                    <a:pt x="222266" y="25368"/>
                    <a:pt x="222266" y="25400"/>
                    <a:pt x="222266" y="25432"/>
                  </a:cubicBezTo>
                  <a:lnTo>
                    <a:pt x="222266" y="103346"/>
                  </a:lnTo>
                  <a:cubicBezTo>
                    <a:pt x="222215" y="109496"/>
                    <a:pt x="217270" y="114483"/>
                    <a:pt x="211122" y="114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100AB7-2F44-4742-BCED-E229708CE722}"/>
                </a:ext>
              </a:extLst>
            </p:cNvPr>
            <p:cNvSpPr/>
            <p:nvPr/>
          </p:nvSpPr>
          <p:spPr>
            <a:xfrm>
              <a:off x="5075427" y="2234850"/>
              <a:ext cx="133350" cy="323850"/>
            </a:xfrm>
            <a:custGeom>
              <a:avLst/>
              <a:gdLst/>
              <a:ahLst/>
              <a:cxnLst/>
              <a:rect l="0" t="0" r="0" b="0"/>
              <a:pathLst>
                <a:path w="133350" h="323850">
                  <a:moveTo>
                    <a:pt x="96488" y="133064"/>
                  </a:moveTo>
                  <a:cubicBezTo>
                    <a:pt x="96430" y="88087"/>
                    <a:pt x="110087" y="44160"/>
                    <a:pt x="135636" y="7144"/>
                  </a:cubicBezTo>
                  <a:cubicBezTo>
                    <a:pt x="59645" y="29122"/>
                    <a:pt x="7290" y="98631"/>
                    <a:pt x="7144" y="177737"/>
                  </a:cubicBezTo>
                  <a:lnTo>
                    <a:pt x="7144" y="320612"/>
                  </a:lnTo>
                  <a:lnTo>
                    <a:pt x="96488" y="325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FC0346-F434-4FB8-9EB2-C887A043B3B7}"/>
                </a:ext>
              </a:extLst>
            </p:cNvPr>
            <p:cNvSpPr/>
            <p:nvPr/>
          </p:nvSpPr>
          <p:spPr>
            <a:xfrm>
              <a:off x="5075427" y="3119913"/>
              <a:ext cx="133350" cy="400050"/>
            </a:xfrm>
            <a:custGeom>
              <a:avLst/>
              <a:gdLst/>
              <a:ahLst/>
              <a:cxnLst/>
              <a:rect l="0" t="0" r="0" b="0"/>
              <a:pathLst>
                <a:path w="133350" h="400050">
                  <a:moveTo>
                    <a:pt x="7144" y="230410"/>
                  </a:moveTo>
                  <a:cubicBezTo>
                    <a:pt x="7311" y="309529"/>
                    <a:pt x="59649" y="379054"/>
                    <a:pt x="135636" y="401098"/>
                  </a:cubicBezTo>
                  <a:cubicBezTo>
                    <a:pt x="110096" y="364041"/>
                    <a:pt x="96441" y="320088"/>
                    <a:pt x="96488" y="275082"/>
                  </a:cubicBezTo>
                  <a:lnTo>
                    <a:pt x="96488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00C6129-4EE3-40F0-ACE3-0FAF98EBE4F5}"/>
                </a:ext>
              </a:extLst>
            </p:cNvPr>
            <p:cNvSpPr/>
            <p:nvPr/>
          </p:nvSpPr>
          <p:spPr>
            <a:xfrm>
              <a:off x="5209349" y="3119913"/>
              <a:ext cx="133350" cy="447675"/>
            </a:xfrm>
            <a:custGeom>
              <a:avLst/>
              <a:gdLst/>
              <a:ahLst/>
              <a:cxnLst/>
              <a:rect l="0" t="0" r="0" b="0"/>
              <a:pathLst>
                <a:path w="133350" h="447675">
                  <a:moveTo>
                    <a:pt x="96488" y="7144"/>
                  </a:moveTo>
                  <a:lnTo>
                    <a:pt x="7144" y="7144"/>
                  </a:lnTo>
                  <a:lnTo>
                    <a:pt x="7144" y="275082"/>
                  </a:lnTo>
                  <a:cubicBezTo>
                    <a:pt x="7322" y="354177"/>
                    <a:pt x="59664" y="423669"/>
                    <a:pt x="135636" y="445675"/>
                  </a:cubicBezTo>
                  <a:cubicBezTo>
                    <a:pt x="110125" y="408640"/>
                    <a:pt x="96472" y="364725"/>
                    <a:pt x="96488" y="31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5151126-DE0A-41B9-AB56-62E938D526A2}"/>
                </a:ext>
              </a:extLst>
            </p:cNvPr>
            <p:cNvSpPr/>
            <p:nvPr/>
          </p:nvSpPr>
          <p:spPr>
            <a:xfrm>
              <a:off x="5209349" y="2190178"/>
              <a:ext cx="133350" cy="381000"/>
            </a:xfrm>
            <a:custGeom>
              <a:avLst/>
              <a:gdLst/>
              <a:ahLst/>
              <a:cxnLst/>
              <a:rect l="0" t="0" r="0" b="0"/>
              <a:pathLst>
                <a:path w="133350" h="381000">
                  <a:moveTo>
                    <a:pt x="96488" y="133064"/>
                  </a:moveTo>
                  <a:cubicBezTo>
                    <a:pt x="96490" y="88096"/>
                    <a:pt x="110141" y="44187"/>
                    <a:pt x="135636" y="7144"/>
                  </a:cubicBezTo>
                  <a:cubicBezTo>
                    <a:pt x="59664" y="29150"/>
                    <a:pt x="7322" y="98642"/>
                    <a:pt x="7144" y="177736"/>
                  </a:cubicBezTo>
                  <a:lnTo>
                    <a:pt x="7144" y="371951"/>
                  </a:lnTo>
                  <a:lnTo>
                    <a:pt x="96488" y="3764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6B7CB6C-9C3A-4B03-84D1-AD185F7CF348}"/>
                </a:ext>
              </a:extLst>
            </p:cNvPr>
            <p:cNvSpPr/>
            <p:nvPr/>
          </p:nvSpPr>
          <p:spPr>
            <a:xfrm>
              <a:off x="4182268" y="2258853"/>
              <a:ext cx="123825" cy="1238250"/>
            </a:xfrm>
            <a:custGeom>
              <a:avLst/>
              <a:gdLst/>
              <a:ahLst/>
              <a:cxnLst/>
              <a:rect l="0" t="0" r="0" b="0"/>
              <a:pathLst>
                <a:path w="123825" h="1238250">
                  <a:moveTo>
                    <a:pt x="116681" y="7144"/>
                  </a:moveTo>
                  <a:cubicBezTo>
                    <a:pt x="48939" y="47065"/>
                    <a:pt x="7297" y="119776"/>
                    <a:pt x="7144" y="198406"/>
                  </a:cubicBezTo>
                  <a:lnTo>
                    <a:pt x="7144" y="1046893"/>
                  </a:lnTo>
                  <a:cubicBezTo>
                    <a:pt x="7311" y="1125494"/>
                    <a:pt x="48954" y="1198170"/>
                    <a:pt x="116681" y="1238060"/>
                  </a:cubicBezTo>
                  <a:cubicBezTo>
                    <a:pt x="103334" y="1205739"/>
                    <a:pt x="96473" y="1171110"/>
                    <a:pt x="96488" y="1136142"/>
                  </a:cubicBezTo>
                  <a:lnTo>
                    <a:pt x="96488" y="109061"/>
                  </a:lnTo>
                  <a:cubicBezTo>
                    <a:pt x="96473" y="74093"/>
                    <a:pt x="103334" y="39464"/>
                    <a:pt x="11668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9D24C7F-888B-4F48-A3EA-85F79DB7356C}"/>
                </a:ext>
              </a:extLst>
            </p:cNvPr>
            <p:cNvSpPr/>
            <p:nvPr/>
          </p:nvSpPr>
          <p:spPr>
            <a:xfrm>
              <a:off x="4316285" y="2169318"/>
              <a:ext cx="152400" cy="1438275"/>
            </a:xfrm>
            <a:custGeom>
              <a:avLst/>
              <a:gdLst/>
              <a:ahLst/>
              <a:cxnLst/>
              <a:rect l="0" t="0" r="0" b="0"/>
              <a:pathLst>
                <a:path w="152400" h="1438275">
                  <a:moveTo>
                    <a:pt x="96393" y="109252"/>
                  </a:moveTo>
                  <a:cubicBezTo>
                    <a:pt x="96338" y="74209"/>
                    <a:pt x="103233" y="39503"/>
                    <a:pt x="116681" y="7144"/>
                  </a:cubicBezTo>
                  <a:cubicBezTo>
                    <a:pt x="48838" y="47057"/>
                    <a:pt x="7171" y="119883"/>
                    <a:pt x="7144" y="198596"/>
                  </a:cubicBezTo>
                  <a:lnTo>
                    <a:pt x="7144" y="1225677"/>
                  </a:lnTo>
                  <a:cubicBezTo>
                    <a:pt x="7276" y="1318909"/>
                    <a:pt x="65470" y="1402189"/>
                    <a:pt x="152972" y="1434370"/>
                  </a:cubicBezTo>
                  <a:cubicBezTo>
                    <a:pt x="116306" y="1387559"/>
                    <a:pt x="96385" y="1329810"/>
                    <a:pt x="96393" y="1270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7E33251-FE35-419C-BC97-C71E74B6F0CE}"/>
                </a:ext>
              </a:extLst>
            </p:cNvPr>
            <p:cNvSpPr/>
            <p:nvPr/>
          </p:nvSpPr>
          <p:spPr>
            <a:xfrm>
              <a:off x="4450111" y="2048160"/>
              <a:ext cx="1257300" cy="1619250"/>
            </a:xfrm>
            <a:custGeom>
              <a:avLst/>
              <a:gdLst/>
              <a:ahLst/>
              <a:cxnLst/>
              <a:rect l="0" t="0" r="0" b="0"/>
              <a:pathLst>
                <a:path w="1257300" h="1619250">
                  <a:moveTo>
                    <a:pt x="1078992" y="96488"/>
                  </a:moveTo>
                  <a:cubicBezTo>
                    <a:pt x="980357" y="96488"/>
                    <a:pt x="900398" y="176447"/>
                    <a:pt x="900398" y="275082"/>
                  </a:cubicBezTo>
                  <a:lnTo>
                    <a:pt x="900398" y="565404"/>
                  </a:lnTo>
                  <a:lnTo>
                    <a:pt x="453676" y="543020"/>
                  </a:lnTo>
                  <a:lnTo>
                    <a:pt x="453676" y="230410"/>
                  </a:lnTo>
                  <a:cubicBezTo>
                    <a:pt x="453676" y="107103"/>
                    <a:pt x="353716" y="7144"/>
                    <a:pt x="230410" y="7144"/>
                  </a:cubicBezTo>
                  <a:cubicBezTo>
                    <a:pt x="107103" y="7144"/>
                    <a:pt x="7144" y="107103"/>
                    <a:pt x="7144" y="230410"/>
                  </a:cubicBezTo>
                  <a:lnTo>
                    <a:pt x="7144" y="1391507"/>
                  </a:lnTo>
                  <a:cubicBezTo>
                    <a:pt x="7144" y="1514814"/>
                    <a:pt x="107103" y="1614773"/>
                    <a:pt x="230410" y="1614773"/>
                  </a:cubicBezTo>
                  <a:cubicBezTo>
                    <a:pt x="353716" y="1614773"/>
                    <a:pt x="453676" y="1514814"/>
                    <a:pt x="453676" y="1391507"/>
                  </a:cubicBezTo>
                  <a:lnTo>
                    <a:pt x="453676" y="1034225"/>
                  </a:lnTo>
                  <a:lnTo>
                    <a:pt x="900398" y="1034225"/>
                  </a:lnTo>
                  <a:lnTo>
                    <a:pt x="900398" y="1391507"/>
                  </a:lnTo>
                  <a:cubicBezTo>
                    <a:pt x="902677" y="1490168"/>
                    <a:pt x="984504" y="1568302"/>
                    <a:pt x="1083165" y="1566023"/>
                  </a:cubicBezTo>
                  <a:cubicBezTo>
                    <a:pt x="1178620" y="1563819"/>
                    <a:pt x="1255477" y="1486962"/>
                    <a:pt x="1257681" y="1391507"/>
                  </a:cubicBezTo>
                  <a:lnTo>
                    <a:pt x="1257681" y="275082"/>
                  </a:lnTo>
                  <a:cubicBezTo>
                    <a:pt x="1257681" y="176447"/>
                    <a:pt x="1177722" y="96488"/>
                    <a:pt x="1079087" y="96488"/>
                  </a:cubicBezTo>
                  <a:cubicBezTo>
                    <a:pt x="1079056" y="96488"/>
                    <a:pt x="1079024" y="96488"/>
                    <a:pt x="1078992" y="96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65CA71A-FC42-4123-8045-700F7A37D4F2}"/>
                </a:ext>
              </a:extLst>
            </p:cNvPr>
            <p:cNvSpPr/>
            <p:nvPr/>
          </p:nvSpPr>
          <p:spPr>
            <a:xfrm>
              <a:off x="4450111" y="2048160"/>
              <a:ext cx="1257300" cy="1619250"/>
            </a:xfrm>
            <a:custGeom>
              <a:avLst/>
              <a:gdLst/>
              <a:ahLst/>
              <a:cxnLst/>
              <a:rect l="0" t="0" r="0" b="0"/>
              <a:pathLst>
                <a:path w="1257300" h="1619250">
                  <a:moveTo>
                    <a:pt x="1257681" y="1391507"/>
                  </a:moveTo>
                  <a:cubicBezTo>
                    <a:pt x="1255403" y="1490168"/>
                    <a:pt x="1173575" y="1568302"/>
                    <a:pt x="1074914" y="1566023"/>
                  </a:cubicBezTo>
                  <a:cubicBezTo>
                    <a:pt x="979460" y="1563819"/>
                    <a:pt x="902603" y="1486962"/>
                    <a:pt x="900398" y="1391507"/>
                  </a:cubicBezTo>
                  <a:lnTo>
                    <a:pt x="900398" y="1034225"/>
                  </a:lnTo>
                  <a:lnTo>
                    <a:pt x="453676" y="1034225"/>
                  </a:lnTo>
                  <a:lnTo>
                    <a:pt x="453676" y="1391507"/>
                  </a:lnTo>
                  <a:cubicBezTo>
                    <a:pt x="453676" y="1514814"/>
                    <a:pt x="353716" y="1614773"/>
                    <a:pt x="230410" y="1614773"/>
                  </a:cubicBezTo>
                  <a:cubicBezTo>
                    <a:pt x="107103" y="1614773"/>
                    <a:pt x="7144" y="1514814"/>
                    <a:pt x="7144" y="1391507"/>
                  </a:cubicBezTo>
                  <a:lnTo>
                    <a:pt x="7144" y="230410"/>
                  </a:lnTo>
                  <a:cubicBezTo>
                    <a:pt x="7144" y="107103"/>
                    <a:pt x="107103" y="7144"/>
                    <a:pt x="230410" y="7144"/>
                  </a:cubicBezTo>
                  <a:cubicBezTo>
                    <a:pt x="353716" y="7144"/>
                    <a:pt x="453676" y="107103"/>
                    <a:pt x="453676" y="230410"/>
                  </a:cubicBezTo>
                  <a:lnTo>
                    <a:pt x="453676" y="543020"/>
                  </a:lnTo>
                  <a:lnTo>
                    <a:pt x="900303" y="565404"/>
                  </a:lnTo>
                  <a:lnTo>
                    <a:pt x="900303" y="275082"/>
                  </a:lnTo>
                  <a:cubicBezTo>
                    <a:pt x="902581" y="176421"/>
                    <a:pt x="984409" y="98288"/>
                    <a:pt x="1083070" y="100566"/>
                  </a:cubicBezTo>
                  <a:cubicBezTo>
                    <a:pt x="1178524" y="102770"/>
                    <a:pt x="1255382" y="179627"/>
                    <a:pt x="1257586" y="275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50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2" r:id="rId2"/>
    <p:sldLayoutId id="2147483666" r:id="rId3"/>
    <p:sldLayoutId id="2147483662" r:id="rId4"/>
    <p:sldLayoutId id="2147483729" r:id="rId5"/>
    <p:sldLayoutId id="2147483664" r:id="rId6"/>
    <p:sldLayoutId id="2147483731" r:id="rId7"/>
    <p:sldLayoutId id="2147483732" r:id="rId8"/>
    <p:sldLayoutId id="2147483681" r:id="rId9"/>
    <p:sldLayoutId id="2147483675" r:id="rId10"/>
    <p:sldLayoutId id="2147483733" r:id="rId11"/>
    <p:sldLayoutId id="2147483734" r:id="rId12"/>
    <p:sldLayoutId id="2147483727" r:id="rId13"/>
    <p:sldLayoutId id="2147483737" r:id="rId14"/>
    <p:sldLayoutId id="2147483725" r:id="rId15"/>
    <p:sldLayoutId id="2147483735" r:id="rId16"/>
    <p:sldLayoutId id="2147483672" r:id="rId17"/>
    <p:sldLayoutId id="2147483726" r:id="rId18"/>
    <p:sldLayoutId id="2147483736" r:id="rId19"/>
    <p:sldLayoutId id="2147483671" r:id="rId20"/>
    <p:sldLayoutId id="2147483723" r:id="rId21"/>
    <p:sldLayoutId id="2147483667" r:id="rId22"/>
    <p:sldLayoutId id="2147483713" r:id="rId23"/>
  </p:sldLayoutIdLst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8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400" b="1" kern="1200" spc="-40" baseline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b="0" kern="0" spc="-40" baseline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93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tabLst/>
        <a:defRPr sz="1400" kern="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9" userDrawn="1">
          <p15:clr>
            <a:srgbClr val="F26B43"/>
          </p15:clr>
        </p15:guide>
        <p15:guide id="2" orient="horz" pos="76" userDrawn="1">
          <p15:clr>
            <a:srgbClr val="F26B43"/>
          </p15:clr>
        </p15:guide>
        <p15:guide id="3" orient="horz" pos="3365" userDrawn="1">
          <p15:clr>
            <a:srgbClr val="F26B43"/>
          </p15:clr>
        </p15:guide>
        <p15:guide id="4" orient="horz" pos="734" userDrawn="1">
          <p15:clr>
            <a:srgbClr val="F26B43"/>
          </p15:clr>
        </p15:guide>
        <p15:guide id="5" pos="6148" userDrawn="1">
          <p15:clr>
            <a:srgbClr val="F26B43"/>
          </p15:clr>
        </p15:guide>
        <p15:guide id="6" orient="horz" pos="3494" userDrawn="1">
          <p15:clr>
            <a:srgbClr val="F26B43"/>
          </p15:clr>
        </p15:guide>
        <p15:guide id="7" pos="3074" userDrawn="1">
          <p15:clr>
            <a:srgbClr val="F26B43"/>
          </p15:clr>
        </p15:guide>
        <p15:guide id="8" pos="3326" userDrawn="1">
          <p15:clr>
            <a:srgbClr val="F26B43"/>
          </p15:clr>
        </p15:guide>
        <p15:guide id="9" orient="horz" pos="3138" userDrawn="1">
          <p15:clr>
            <a:srgbClr val="F26B43"/>
          </p15:clr>
        </p15:guide>
        <p15:guide id="10" orient="horz" pos="1006" userDrawn="1">
          <p15:clr>
            <a:srgbClr val="F26B43"/>
          </p15:clr>
        </p15:guide>
        <p15:guide id="11" orient="horz" pos="10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hotels-com-technology/modularising-hive-queries-dff90f85f7d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wiki.apache.org/confluence/display/Hive/Unit+Testing+Hive+SQ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2test.lsi.uniovi.es/sqltools/sqlrules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larna/HiveRunn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lant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078F9D37-1E2F-4F97-9EB5-BB44DC51B5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Placeholder 18" descr="A boat that is sitting on a sandy beach&#10;&#10;Description generated with very high confidence">
            <a:extLst>
              <a:ext uri="{FF2B5EF4-FFF2-40B4-BE49-F238E27FC236}">
                <a16:creationId xmlns:a16="http://schemas.microsoft.com/office/drawing/2014/main" id="{F2DA7F7C-E6D9-4484-B604-37826C25A8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Mutant Tests Too: The SQL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Strata, London 2019</a:t>
            </a:r>
            <a:br>
              <a:rPr lang="en-GB" dirty="0"/>
            </a:br>
            <a:r>
              <a:rPr lang="en-GB" sz="2000" dirty="0"/>
              <a:t>Elliot West, Jay Green-Stevens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4214" y="4932961"/>
            <a:ext cx="9405736" cy="349250"/>
          </a:xfrm>
        </p:spPr>
        <p:txBody>
          <a:bodyPr/>
          <a:lstStyle/>
          <a:p>
            <a:r>
              <a:rPr lang="en-GB" dirty="0"/>
              <a:t>2/May/2019</a:t>
            </a:r>
          </a:p>
        </p:txBody>
      </p:sp>
      <p:pic>
        <p:nvPicPr>
          <p:cNvPr id="8" name="Picture Placeholder 7" descr="A person standing in front of a door&#10;&#10;Description generated with very high confidence">
            <a:extLst>
              <a:ext uri="{FF2B5EF4-FFF2-40B4-BE49-F238E27FC236}">
                <a16:creationId xmlns:a16="http://schemas.microsoft.com/office/drawing/2014/main" id="{FC09DA30-3D36-4138-9096-EF3DC368EE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366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906423"/>
          </a:xfrm>
        </p:spPr>
        <p:txBody>
          <a:bodyPr/>
          <a:lstStyle/>
          <a:p>
            <a:r>
              <a:rPr lang="en-GB" sz="4400" dirty="0"/>
              <a:t>Framework: </a:t>
            </a:r>
            <a:r>
              <a:rPr lang="en-GB" sz="4400" dirty="0" err="1"/>
              <a:t>HiveRunner</a:t>
            </a:r>
            <a:endParaRPr lang="en-GB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07E16-F9D2-7841-8BB7-2934FCFF5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8" y="1383456"/>
            <a:ext cx="5640370" cy="357931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FD1AF8-E769-C14F-B786-CE835F18AE55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7099500" y="2031934"/>
            <a:ext cx="839533" cy="651078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B547BE-540C-304E-ACC3-ABEBB1720BC5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 flipH="1">
            <a:off x="7939033" y="2031934"/>
            <a:ext cx="817407" cy="651078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73B9E94-DA03-9E4A-AAE4-8EAB466F5AB6}"/>
              </a:ext>
            </a:extLst>
          </p:cNvPr>
          <p:cNvSpPr/>
          <p:nvPr/>
        </p:nvSpPr>
        <p:spPr>
          <a:xfrm>
            <a:off x="7326291" y="2683012"/>
            <a:ext cx="1225484" cy="886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 err="1">
                <a:solidFill>
                  <a:srgbClr val="3A3A3A"/>
                </a:solidFill>
              </a:rPr>
              <a:t>HiveRunner</a:t>
            </a:r>
            <a:endParaRPr lang="en-US" sz="1400" b="1" kern="0" spc="-60" dirty="0">
              <a:solidFill>
                <a:srgbClr val="3A3A3A"/>
              </a:solidFill>
            </a:endParaRP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User Test Suite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621050-807B-324E-8F79-A0188E749419}"/>
              </a:ext>
            </a:extLst>
          </p:cNvPr>
          <p:cNvSpPr/>
          <p:nvPr/>
        </p:nvSpPr>
        <p:spPr>
          <a:xfrm>
            <a:off x="8143698" y="1145814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Under Test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4DAB15A-A3B1-924E-A0C1-8A487EB50A62}"/>
              </a:ext>
            </a:extLst>
          </p:cNvPr>
          <p:cNvSpPr/>
          <p:nvPr/>
        </p:nvSpPr>
        <p:spPr>
          <a:xfrm>
            <a:off x="6486758" y="1145814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Setup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8377430-1EBC-E245-A929-2FA0D9DE4CF5}"/>
              </a:ext>
            </a:extLst>
          </p:cNvPr>
          <p:cNvSpPr/>
          <p:nvPr/>
        </p:nvSpPr>
        <p:spPr>
          <a:xfrm>
            <a:off x="7326291" y="4076650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Test 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Reports</a:t>
            </a:r>
            <a:endParaRPr lang="en-US" sz="1400" kern="0" spc="-60" dirty="0">
              <a:solidFill>
                <a:srgbClr val="3A3A3A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461691-C78C-8947-9357-3D6B4B27871B}"/>
              </a:ext>
            </a:extLst>
          </p:cNvPr>
          <p:cNvCxnSpPr>
            <a:cxnSpLocks/>
            <a:stCxn id="24" idx="2"/>
            <a:endCxn id="27" idx="0"/>
          </p:cNvCxnSpPr>
          <p:nvPr/>
        </p:nvCxnSpPr>
        <p:spPr>
          <a:xfrm>
            <a:off x="7939033" y="3569132"/>
            <a:ext cx="0" cy="507518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780F9EE-9B4A-8546-809A-F27197C57B44}"/>
              </a:ext>
            </a:extLst>
          </p:cNvPr>
          <p:cNvSpPr/>
          <p:nvPr/>
        </p:nvSpPr>
        <p:spPr>
          <a:xfrm>
            <a:off x="500185" y="2023860"/>
            <a:ext cx="5503723" cy="515881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A8F26C-AFC2-5E42-BF14-91548C4BED06}"/>
              </a:ext>
            </a:extLst>
          </p:cNvPr>
          <p:cNvSpPr/>
          <p:nvPr/>
        </p:nvSpPr>
        <p:spPr>
          <a:xfrm>
            <a:off x="500184" y="2664264"/>
            <a:ext cx="4337539" cy="515881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59681E-25B0-6A45-8951-596A900EF257}"/>
              </a:ext>
            </a:extLst>
          </p:cNvPr>
          <p:cNvSpPr/>
          <p:nvPr/>
        </p:nvSpPr>
        <p:spPr>
          <a:xfrm>
            <a:off x="500184" y="3340393"/>
            <a:ext cx="4892432" cy="1400926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62916A-8AF0-1A45-B1BF-9BC3A4DA8C12}"/>
              </a:ext>
            </a:extLst>
          </p:cNvPr>
          <p:cNvSpPr/>
          <p:nvPr/>
        </p:nvSpPr>
        <p:spPr>
          <a:xfrm>
            <a:off x="288989" y="1353666"/>
            <a:ext cx="3761416" cy="284022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10E5B-171B-D043-99FA-25FED15B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12" y="1974752"/>
            <a:ext cx="3378200" cy="237490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glow rad="1587500">
              <a:schemeClr val="bg2"/>
            </a:glow>
          </a:effectLst>
        </p:spPr>
      </p:pic>
    </p:spTree>
    <p:extLst>
      <p:ext uri="{BB962C8B-B14F-4D97-AF65-F5344CB8AC3E}">
        <p14:creationId xmlns:p14="http://schemas.microsoft.com/office/powerpoint/2010/main" val="17373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5" grpId="0" animBg="1"/>
      <p:bldP spid="5" grpId="1" animBg="1"/>
      <p:bldP spid="31" grpId="0" animBg="1"/>
      <p:bldP spid="31" grpId="1" animBg="1"/>
      <p:bldP spid="32" grpId="0" animBg="1"/>
      <p:bldP spid="32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/>
            <a:r>
              <a:rPr lang="en-GB" sz="1100" i="1" dirty="0"/>
              <a:t>Source: https://</a:t>
            </a:r>
            <a:r>
              <a:rPr lang="en-GB" sz="1100" i="1" dirty="0" err="1"/>
              <a:t>www.thoughtworks.com</a:t>
            </a:r>
            <a:r>
              <a:rPr lang="en-GB" sz="1100" i="1" dirty="0"/>
              <a:t>/radar/languages-and-frameworks/</a:t>
            </a:r>
            <a:r>
              <a:rPr lang="en-GB" sz="1100" i="1" dirty="0" err="1"/>
              <a:t>hiverunner</a:t>
            </a:r>
            <a:endParaRPr lang="en-GB" sz="11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>
                <a:solidFill>
                  <a:schemeClr val="tx1"/>
                </a:solidFill>
                <a:latin typeface="Avenir Black" panose="02000503020000020003" pitchFamily="2" charset="0"/>
              </a:rPr>
              <a:t>THOUGHTWORKS TECHNOLOGY RADAR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4773" y="2581929"/>
            <a:ext cx="7277871" cy="2206177"/>
          </a:xfrm>
        </p:spPr>
        <p:txBody>
          <a:bodyPr/>
          <a:lstStyle/>
          <a:p>
            <a:r>
              <a:rPr lang="en-GB" sz="2400" b="0" dirty="0" err="1">
                <a:latin typeface="Avenir Book" panose="02000503020000020003" pitchFamily="2" charset="0"/>
              </a:rPr>
              <a:t>HiveRunner</a:t>
            </a:r>
            <a:r>
              <a:rPr lang="en-GB" sz="2400" b="0" dirty="0">
                <a:latin typeface="Avenir Book" panose="02000503020000020003" pitchFamily="2" charset="0"/>
              </a:rPr>
              <a:t> is an open-source unit test framework for Apache Hadoop Hive queries based on JUnit4. When writing nontrivial analytics or data pipelines in Hive SQL, we found </a:t>
            </a:r>
            <a:r>
              <a:rPr lang="en-GB" sz="2400" b="0" dirty="0" err="1">
                <a:latin typeface="Avenir Book" panose="02000503020000020003" pitchFamily="2" charset="0"/>
              </a:rPr>
              <a:t>HiveRunner</a:t>
            </a:r>
            <a:r>
              <a:rPr lang="en-GB" sz="2400" b="0" dirty="0">
                <a:latin typeface="Avenir Book" panose="02000503020000020003" pitchFamily="2" charset="0"/>
              </a:rPr>
              <a:t> to be a good enabler for writing tests and even </a:t>
            </a:r>
            <a:r>
              <a:rPr lang="en-GB" sz="2400" b="0" dirty="0" err="1">
                <a:latin typeface="Avenir Book" panose="02000503020000020003" pitchFamily="2" charset="0"/>
              </a:rPr>
              <a:t>TDDing</a:t>
            </a:r>
            <a:r>
              <a:rPr lang="en-GB" sz="2400" b="0" dirty="0">
                <a:latin typeface="Avenir Book" panose="02000503020000020003" pitchFamily="2" charset="0"/>
              </a:rPr>
              <a:t> out some moderately complicated SQL. </a:t>
            </a:r>
            <a:r>
              <a:rPr lang="en-GB" sz="2400" b="0" dirty="0" err="1">
                <a:latin typeface="Avenir Book" panose="02000503020000020003" pitchFamily="2" charset="0"/>
              </a:rPr>
              <a:t>HiveRunner</a:t>
            </a:r>
            <a:r>
              <a:rPr lang="en-GB" sz="2400" b="0" dirty="0">
                <a:latin typeface="Avenir Book" panose="02000503020000020003" pitchFamily="2" charset="0"/>
              </a:rPr>
              <a:t> enables you to write Hive SQL as releasable tested </a:t>
            </a:r>
            <a:r>
              <a:rPr lang="en-GB" sz="2400" b="0" dirty="0" err="1">
                <a:latin typeface="Avenir Book" panose="02000503020000020003" pitchFamily="2" charset="0"/>
              </a:rPr>
              <a:t>artifacts</a:t>
            </a:r>
            <a:r>
              <a:rPr lang="en-GB" sz="2400" b="0" dirty="0">
                <a:latin typeface="Avenir Book" panose="02000503020000020003" pitchFamily="2" charset="0"/>
              </a:rPr>
              <a:t>.</a:t>
            </a:r>
          </a:p>
          <a:p>
            <a:endParaRPr lang="en-GB" sz="2400" b="0" dirty="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2DAC7F3-4F31-8D43-A938-E8018825BD95}"/>
              </a:ext>
            </a:extLst>
          </p:cNvPr>
          <p:cNvSpPr txBox="1">
            <a:spLocks/>
          </p:cNvSpPr>
          <p:nvPr/>
        </p:nvSpPr>
        <p:spPr>
          <a:xfrm>
            <a:off x="2444774" y="1511122"/>
            <a:ext cx="7356452" cy="494827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err="1">
                <a:latin typeface="Avenir Black" panose="02000503020000020003" pitchFamily="2" charset="0"/>
              </a:rPr>
              <a:t>HiveRunner</a:t>
            </a:r>
            <a:endParaRPr lang="en-GB" sz="4400" dirty="0">
              <a:latin typeface="Avenir Black" panose="02000503020000020003" pitchFamily="2" charset="0"/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2E3702D-9962-3849-836A-9270E60DFEE3}"/>
              </a:ext>
            </a:extLst>
          </p:cNvPr>
          <p:cNvSpPr txBox="1">
            <a:spLocks/>
          </p:cNvSpPr>
          <p:nvPr/>
        </p:nvSpPr>
        <p:spPr>
          <a:xfrm>
            <a:off x="2444771" y="2005949"/>
            <a:ext cx="7356453" cy="434597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i="1" dirty="0">
                <a:solidFill>
                  <a:srgbClr val="B32059"/>
                </a:solidFill>
                <a:latin typeface="Avenir Light Oblique" panose="020B0402020203090204" pitchFamily="34" charset="77"/>
              </a:rPr>
              <a:t>TRIAL</a:t>
            </a:r>
            <a:endParaRPr lang="en-GB" b="0" i="1" dirty="0">
              <a:solidFill>
                <a:srgbClr val="B32059"/>
              </a:solidFill>
              <a:latin typeface="Avenir Light Oblique" panose="020B0402020203090204" pitchFamily="34" charset="77"/>
            </a:endParaRPr>
          </a:p>
          <a:p>
            <a:endParaRPr lang="en-GB" sz="24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F2E4-5019-7B46-9FEE-60465D53B43B}"/>
              </a:ext>
            </a:extLst>
          </p:cNvPr>
          <p:cNvSpPr/>
          <p:nvPr/>
        </p:nvSpPr>
        <p:spPr>
          <a:xfrm>
            <a:off x="358774" y="1027075"/>
            <a:ext cx="1677195" cy="4030196"/>
          </a:xfrm>
          <a:prstGeom prst="rect">
            <a:avLst/>
          </a:prstGeom>
          <a:solidFill>
            <a:srgbClr val="B32059"/>
          </a:solidFill>
          <a:ln>
            <a:noFill/>
          </a:ln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5FA2DEE-EA02-2044-9433-0D373165BD24}"/>
              </a:ext>
            </a:extLst>
          </p:cNvPr>
          <p:cNvSpPr txBox="1">
            <a:spLocks/>
          </p:cNvSpPr>
          <p:nvPr/>
        </p:nvSpPr>
        <p:spPr>
          <a:xfrm rot="16200000">
            <a:off x="-236524" y="2590131"/>
            <a:ext cx="2999554" cy="1731174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3200" b="0" dirty="0">
                <a:solidFill>
                  <a:schemeClr val="bg2"/>
                </a:solidFill>
                <a:latin typeface="Avenir Light" panose="020B0402020203020204" pitchFamily="34" charset="77"/>
              </a:rPr>
              <a:t>LANGUAGES &amp;</a:t>
            </a:r>
          </a:p>
          <a:p>
            <a:pPr>
              <a:spcBef>
                <a:spcPts val="200"/>
              </a:spcBef>
            </a:pPr>
            <a:r>
              <a:rPr lang="en-GB" sz="3200" b="0" dirty="0">
                <a:solidFill>
                  <a:schemeClr val="bg2"/>
                </a:solidFill>
                <a:latin typeface="Avenir Light" panose="020B0402020203020204" pitchFamily="34" charset="77"/>
              </a:rPr>
              <a:t>FRAMEWORKS</a:t>
            </a:r>
            <a:endParaRPr lang="en-GB" sz="1600" b="0" dirty="0">
              <a:solidFill>
                <a:schemeClr val="bg2"/>
              </a:solidFill>
              <a:latin typeface="Avenir Light" panose="020B0402020203020204" pitchFamily="34" charset="77"/>
            </a:endParaRPr>
          </a:p>
          <a:p>
            <a:pPr>
              <a:spcBef>
                <a:spcPts val="200"/>
              </a:spcBef>
            </a:pPr>
            <a:endParaRPr lang="en-GB" sz="28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2A912-536B-084E-8606-99E409F451F5}"/>
              </a:ext>
            </a:extLst>
          </p:cNvPr>
          <p:cNvSpPr/>
          <p:nvPr/>
        </p:nvSpPr>
        <p:spPr>
          <a:xfrm>
            <a:off x="1393031" y="4586288"/>
            <a:ext cx="45719" cy="328611"/>
          </a:xfrm>
          <a:prstGeom prst="rect">
            <a:avLst/>
          </a:prstGeom>
          <a:solidFill>
            <a:schemeClr val="bg2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6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Monolithic queries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530A38-A409-5C40-AA29-51C5D2D2C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218668"/>
              </p:ext>
            </p:extLst>
          </p:nvPr>
        </p:nvGraphicFramePr>
        <p:xfrm>
          <a:off x="2433444" y="1557723"/>
          <a:ext cx="5360947" cy="2979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0947">
                  <a:extLst>
                    <a:ext uri="{9D8B030D-6E8A-4147-A177-3AD203B41FA5}">
                      <a16:colId xmlns:a16="http://schemas.microsoft.com/office/drawing/2014/main" val="1327480477"/>
                    </a:ext>
                  </a:extLst>
                </a:gridCol>
              </a:tblGrid>
              <a:tr h="2128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46338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984248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75354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209715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32396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51837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78593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33550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299124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61193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360166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endParaRPr lang="en-US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033746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847715"/>
                  </a:ext>
                </a:extLst>
              </a:tr>
              <a:tr h="2128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4072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D7828E-E8AB-3549-9CB7-E2D8E21BECDA}"/>
              </a:ext>
            </a:extLst>
          </p:cNvPr>
          <p:cNvSpPr txBox="1"/>
          <p:nvPr/>
        </p:nvSpPr>
        <p:spPr>
          <a:xfrm>
            <a:off x="2433444" y="1493415"/>
            <a:ext cx="5565914" cy="3108543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SELECT ... FROM (       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... FROM (     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SELECT ... FROM (   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SELECT ... FROM a WHERE ...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) A LEFT JOIN (     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SELECT ... FROM b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) B ON (...)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) ab FULL OUTER JOIN (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SELECT ... FROM c WHERE ...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) C ON (...)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abc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LEFT JOIN (            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SELECT ... FROM d WHERE ...    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D ON (...)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GROUP BY ...;                    </a:t>
            </a:r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BA579-E45C-8D45-A701-2CC8A770FAD5}"/>
              </a:ext>
            </a:extLst>
          </p:cNvPr>
          <p:cNvSpPr txBox="1"/>
          <p:nvPr/>
        </p:nvSpPr>
        <p:spPr>
          <a:xfrm>
            <a:off x="2725530" y="1505505"/>
            <a:ext cx="5565914" cy="3108543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1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2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3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4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3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5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3 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2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6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2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1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7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1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-- Query 1</a:t>
            </a:r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Approaches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808" y="1691437"/>
            <a:ext cx="8718342" cy="26722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Chained tables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Variable substitution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HPL/SQL</a:t>
            </a:r>
          </a:p>
        </p:txBody>
      </p:sp>
    </p:spTree>
    <p:extLst>
      <p:ext uri="{BB962C8B-B14F-4D97-AF65-F5344CB8AC3E}">
        <p14:creationId xmlns:p14="http://schemas.microsoft.com/office/powerpoint/2010/main" val="279455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539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Chained Tables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F0409A-B8F5-2343-BD69-133CF79BBC51}"/>
              </a:ext>
            </a:extLst>
          </p:cNvPr>
          <p:cNvSpPr txBox="1"/>
          <p:nvPr/>
        </p:nvSpPr>
        <p:spPr>
          <a:xfrm>
            <a:off x="760110" y="2039182"/>
            <a:ext cx="3940388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INSERT OVERWRITE TABLE x AS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…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(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45BF6D-4A31-784D-ACDD-604253320D3B}"/>
              </a:ext>
            </a:extLst>
          </p:cNvPr>
          <p:cNvSpPr txBox="1"/>
          <p:nvPr/>
        </p:nvSpPr>
        <p:spPr>
          <a:xfrm>
            <a:off x="1034741" y="2872905"/>
            <a:ext cx="366575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B90151-9F6E-D142-ABA2-1108FA969CB1}"/>
              </a:ext>
            </a:extLst>
          </p:cNvPr>
          <p:cNvSpPr txBox="1"/>
          <p:nvPr/>
        </p:nvSpPr>
        <p:spPr>
          <a:xfrm>
            <a:off x="5500709" y="2028863"/>
            <a:ext cx="402938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INSERT OVERWRITE TABLE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inner AS   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0FBC72-A7B4-D34E-8A15-F12DB0433434}"/>
              </a:ext>
            </a:extLst>
          </p:cNvPr>
          <p:cNvSpPr txBox="1"/>
          <p:nvPr/>
        </p:nvSpPr>
        <p:spPr>
          <a:xfrm>
            <a:off x="1034741" y="2872905"/>
            <a:ext cx="366575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*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inner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82F2E9-AA19-CC4A-ABD6-8D3C87C14881}"/>
              </a:ext>
            </a:extLst>
          </p:cNvPr>
          <p:cNvSpPr txBox="1"/>
          <p:nvPr/>
        </p:nvSpPr>
        <p:spPr>
          <a:xfrm>
            <a:off x="760109" y="1673793"/>
            <a:ext cx="39403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SOURCE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inner.sql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400" i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AFAB91-F497-A740-B76A-C812918CBACB}"/>
              </a:ext>
            </a:extLst>
          </p:cNvPr>
          <p:cNvSpPr txBox="1"/>
          <p:nvPr/>
        </p:nvSpPr>
        <p:spPr>
          <a:xfrm>
            <a:off x="5902147" y="1201098"/>
            <a:ext cx="3162340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ED15E6-018B-D540-BA01-53B02E940FB2}"/>
              </a:ext>
            </a:extLst>
          </p:cNvPr>
          <p:cNvSpPr txBox="1"/>
          <p:nvPr/>
        </p:nvSpPr>
        <p:spPr>
          <a:xfrm>
            <a:off x="760108" y="1201098"/>
            <a:ext cx="3938568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2CE013-5CAA-8643-B0D2-10798E10F50F}"/>
              </a:ext>
            </a:extLst>
          </p:cNvPr>
          <p:cNvCxnSpPr>
            <a:cxnSpLocks/>
          </p:cNvCxnSpPr>
          <p:nvPr/>
        </p:nvCxnSpPr>
        <p:spPr>
          <a:xfrm flipV="1">
            <a:off x="4763571" y="2767527"/>
            <a:ext cx="689182" cy="532736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B97790-66C8-7743-8493-044B28BCF730}"/>
              </a:ext>
            </a:extLst>
          </p:cNvPr>
          <p:cNvCxnSpPr>
            <a:cxnSpLocks/>
          </p:cNvCxnSpPr>
          <p:nvPr/>
        </p:nvCxnSpPr>
        <p:spPr>
          <a:xfrm flipH="1">
            <a:off x="4748453" y="2767527"/>
            <a:ext cx="704300" cy="428543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2A615A-753F-6F45-9BE1-28996EA95CC3}"/>
              </a:ext>
            </a:extLst>
          </p:cNvPr>
          <p:cNvCxnSpPr>
            <a:cxnSpLocks/>
          </p:cNvCxnSpPr>
          <p:nvPr/>
        </p:nvCxnSpPr>
        <p:spPr>
          <a:xfrm flipH="1">
            <a:off x="4763571" y="1492541"/>
            <a:ext cx="1899622" cy="36591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A113CA-FFE6-0142-B1D0-EDC1AA31A66B}"/>
              </a:ext>
            </a:extLst>
          </p:cNvPr>
          <p:cNvGrpSpPr/>
          <p:nvPr/>
        </p:nvGrpSpPr>
        <p:grpSpPr>
          <a:xfrm>
            <a:off x="4247521" y="4176287"/>
            <a:ext cx="500932" cy="500932"/>
            <a:chOff x="6281530" y="842838"/>
            <a:chExt cx="500932" cy="5009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8CDD07-FDBF-1D4F-A636-A751E401D1DF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2C9BEF-1072-7D4A-90FA-C614B782DDA4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Q</a:t>
              </a:r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F187A-324B-5C41-9B7C-CE1AB5C3E97D}"/>
              </a:ext>
            </a:extLst>
          </p:cNvPr>
          <p:cNvGrpSpPr/>
          <p:nvPr/>
        </p:nvGrpSpPr>
        <p:grpSpPr>
          <a:xfrm>
            <a:off x="9064487" y="3625738"/>
            <a:ext cx="500932" cy="500932"/>
            <a:chOff x="6281530" y="842838"/>
            <a:chExt cx="500932" cy="5009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783D8A-C2BE-114F-8675-C0E97F72E04F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22D1D1-B55D-8F4E-9EBE-1BA290638384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6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539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Chained Tables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C29A276-E97B-BB41-8881-3BCCE513CE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285" y="4155156"/>
            <a:ext cx="4834468" cy="107324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Well understood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Can view intermediate results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B7FC98C-37E7-6E49-9D5B-C12D79A7B89D}"/>
              </a:ext>
            </a:extLst>
          </p:cNvPr>
          <p:cNvSpPr txBox="1">
            <a:spLocks/>
          </p:cNvSpPr>
          <p:nvPr/>
        </p:nvSpPr>
        <p:spPr>
          <a:xfrm>
            <a:off x="5452753" y="4150292"/>
            <a:ext cx="4834468" cy="1073240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I/O between stages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Query optimisation limited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E02956-B29E-6D4A-BECD-06655B48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35844"/>
              </p:ext>
            </p:extLst>
          </p:nvPr>
        </p:nvGraphicFramePr>
        <p:xfrm>
          <a:off x="618285" y="1527953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source1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AA21B47-D679-8B4A-9A97-72CA571A3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48363"/>
              </p:ext>
            </p:extLst>
          </p:nvPr>
        </p:nvGraphicFramePr>
        <p:xfrm>
          <a:off x="3196388" y="1527953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temp1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D62B898-933C-0541-93BC-2D51A8D9C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204907"/>
              </p:ext>
            </p:extLst>
          </p:nvPr>
        </p:nvGraphicFramePr>
        <p:xfrm>
          <a:off x="8496191" y="2133499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result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sp>
        <p:nvSpPr>
          <p:cNvPr id="20" name="Right Arrow 19">
            <a:extLst>
              <a:ext uri="{FF2B5EF4-FFF2-40B4-BE49-F238E27FC236}">
                <a16:creationId xmlns:a16="http://schemas.microsoft.com/office/drawing/2014/main" id="{FA13457B-8962-974E-B16C-5BB63AB46C93}"/>
              </a:ext>
            </a:extLst>
          </p:cNvPr>
          <p:cNvSpPr/>
          <p:nvPr/>
        </p:nvSpPr>
        <p:spPr>
          <a:xfrm rot="1335952">
            <a:off x="4632547" y="1929712"/>
            <a:ext cx="806451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27A54E3-674B-B54E-80FE-D59C69F5A1FC}"/>
              </a:ext>
            </a:extLst>
          </p:cNvPr>
          <p:cNvSpPr/>
          <p:nvPr/>
        </p:nvSpPr>
        <p:spPr>
          <a:xfrm>
            <a:off x="2058678" y="1754784"/>
            <a:ext cx="806451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7545442-774E-3A48-8A95-62477656C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813128"/>
              </p:ext>
            </p:extLst>
          </p:nvPr>
        </p:nvGraphicFramePr>
        <p:xfrm>
          <a:off x="3196388" y="2782191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source2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sp>
        <p:nvSpPr>
          <p:cNvPr id="32" name="Right Arrow 31">
            <a:extLst>
              <a:ext uri="{FF2B5EF4-FFF2-40B4-BE49-F238E27FC236}">
                <a16:creationId xmlns:a16="http://schemas.microsoft.com/office/drawing/2014/main" id="{78D0AF3D-B5A6-4C41-AB37-320592933D11}"/>
              </a:ext>
            </a:extLst>
          </p:cNvPr>
          <p:cNvSpPr/>
          <p:nvPr/>
        </p:nvSpPr>
        <p:spPr>
          <a:xfrm rot="20198220">
            <a:off x="4632547" y="2850000"/>
            <a:ext cx="806451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58CE5FB-7848-0B4E-9A0E-B83B586C0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513744"/>
              </p:ext>
            </p:extLst>
          </p:nvPr>
        </p:nvGraphicFramePr>
        <p:xfrm>
          <a:off x="5883054" y="2120285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temp3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sp>
        <p:nvSpPr>
          <p:cNvPr id="36" name="Right Arrow 35">
            <a:extLst>
              <a:ext uri="{FF2B5EF4-FFF2-40B4-BE49-F238E27FC236}">
                <a16:creationId xmlns:a16="http://schemas.microsoft.com/office/drawing/2014/main" id="{F1921048-F84B-3E49-9C5F-A9E03486852C}"/>
              </a:ext>
            </a:extLst>
          </p:cNvPr>
          <p:cNvSpPr/>
          <p:nvPr/>
        </p:nvSpPr>
        <p:spPr>
          <a:xfrm>
            <a:off x="7386523" y="2358881"/>
            <a:ext cx="806451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BB937F-7344-364E-8AC6-FA10A9AEA359}"/>
              </a:ext>
            </a:extLst>
          </p:cNvPr>
          <p:cNvGrpSpPr/>
          <p:nvPr/>
        </p:nvGrpSpPr>
        <p:grpSpPr>
          <a:xfrm>
            <a:off x="2121754" y="2274245"/>
            <a:ext cx="500932" cy="500932"/>
            <a:chOff x="6281530" y="842838"/>
            <a:chExt cx="500932" cy="5009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C5334A6-67D6-D94A-BDC6-2E8A09E7BCB9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2FE97-BC32-024D-B9BF-CBBDEC43B7E6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CB4865-D1DC-F249-A7BB-D64898558075}"/>
              </a:ext>
            </a:extLst>
          </p:cNvPr>
          <p:cNvGrpSpPr/>
          <p:nvPr/>
        </p:nvGrpSpPr>
        <p:grpSpPr>
          <a:xfrm>
            <a:off x="4860845" y="1364436"/>
            <a:ext cx="500932" cy="500932"/>
            <a:chOff x="6281530" y="842838"/>
            <a:chExt cx="500932" cy="50093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3B91F81-83EC-8642-A30E-8934C394DB1E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7D722F-759A-844B-857B-6C1EA54A448A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3BD0B9-9FA6-CB4E-BB66-E25426A2733E}"/>
              </a:ext>
            </a:extLst>
          </p:cNvPr>
          <p:cNvGrpSpPr/>
          <p:nvPr/>
        </p:nvGrpSpPr>
        <p:grpSpPr>
          <a:xfrm>
            <a:off x="4872772" y="3386830"/>
            <a:ext cx="500932" cy="500932"/>
            <a:chOff x="6281530" y="842838"/>
            <a:chExt cx="500932" cy="5009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A06AF7C-B11D-1140-A3C1-C79784841EA6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FDA68D2-DA13-9647-B402-838E28D0CC90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07D7886-A2E8-874C-B4E1-2E4988B27892}"/>
              </a:ext>
            </a:extLst>
          </p:cNvPr>
          <p:cNvGrpSpPr/>
          <p:nvPr/>
        </p:nvGrpSpPr>
        <p:grpSpPr>
          <a:xfrm>
            <a:off x="7493723" y="1773313"/>
            <a:ext cx="500932" cy="500932"/>
            <a:chOff x="6281530" y="842838"/>
            <a:chExt cx="500932" cy="50093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30C0F3-2AAD-954B-A856-F3B9EC4F0ADC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B1D47F-A08C-D64A-BE38-34BA44916E35}"/>
                </a:ext>
              </a:extLst>
            </p:cNvPr>
            <p:cNvSpPr txBox="1"/>
            <p:nvPr/>
          </p:nvSpPr>
          <p:spPr>
            <a:xfrm>
              <a:off x="6281530" y="907236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51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539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Variable substitution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F0409A-B8F5-2343-BD69-133CF79BBC51}"/>
              </a:ext>
            </a:extLst>
          </p:cNvPr>
          <p:cNvSpPr txBox="1"/>
          <p:nvPr/>
        </p:nvSpPr>
        <p:spPr>
          <a:xfrm>
            <a:off x="703176" y="2237963"/>
            <a:ext cx="4282293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INSERT OVERWRITE TABLE x AS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…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(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45BF6D-4A31-784D-ACDD-604253320D3B}"/>
              </a:ext>
            </a:extLst>
          </p:cNvPr>
          <p:cNvSpPr txBox="1"/>
          <p:nvPr/>
        </p:nvSpPr>
        <p:spPr>
          <a:xfrm>
            <a:off x="975986" y="3079637"/>
            <a:ext cx="400766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B90151-9F6E-D142-ABA2-1108FA969CB1}"/>
              </a:ext>
            </a:extLst>
          </p:cNvPr>
          <p:cNvSpPr txBox="1"/>
          <p:nvPr/>
        </p:nvSpPr>
        <p:spPr>
          <a:xfrm>
            <a:off x="6021418" y="2237963"/>
            <a:ext cx="316234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0FBC72-A7B4-D34E-8A15-F12DB0433434}"/>
              </a:ext>
            </a:extLst>
          </p:cNvPr>
          <p:cNvSpPr txBox="1"/>
          <p:nvPr/>
        </p:nvSpPr>
        <p:spPr>
          <a:xfrm>
            <a:off x="975986" y="3079637"/>
            <a:ext cx="40076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${inner}</a:t>
            </a: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82F2E9-AA19-CC4A-ABD6-8D3C87C14881}"/>
              </a:ext>
            </a:extLst>
          </p:cNvPr>
          <p:cNvSpPr txBox="1"/>
          <p:nvPr/>
        </p:nvSpPr>
        <p:spPr>
          <a:xfrm>
            <a:off x="703174" y="1872574"/>
            <a:ext cx="42822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SET inner = &lt;inner contents&gt;;</a:t>
            </a:r>
            <a:endParaRPr lang="en-US" sz="2400" i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AFAB91-F497-A740-B76A-C812918CBACB}"/>
              </a:ext>
            </a:extLst>
          </p:cNvPr>
          <p:cNvSpPr txBox="1"/>
          <p:nvPr/>
        </p:nvSpPr>
        <p:spPr>
          <a:xfrm>
            <a:off x="6021418" y="1399879"/>
            <a:ext cx="3162340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ED15E6-018B-D540-BA01-53B02E940FB2}"/>
              </a:ext>
            </a:extLst>
          </p:cNvPr>
          <p:cNvSpPr txBox="1"/>
          <p:nvPr/>
        </p:nvSpPr>
        <p:spPr>
          <a:xfrm>
            <a:off x="703174" y="1399879"/>
            <a:ext cx="4280474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CAF9A0-7EE5-7E4F-9917-58156947B299}"/>
              </a:ext>
            </a:extLst>
          </p:cNvPr>
          <p:cNvCxnSpPr>
            <a:cxnSpLocks/>
          </p:cNvCxnSpPr>
          <p:nvPr/>
        </p:nvCxnSpPr>
        <p:spPr>
          <a:xfrm flipV="1">
            <a:off x="5080000" y="2695493"/>
            <a:ext cx="835771" cy="88823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24A79F-670E-1A41-9B9C-8B3E450FE2C9}"/>
              </a:ext>
            </a:extLst>
          </p:cNvPr>
          <p:cNvCxnSpPr>
            <a:cxnSpLocks/>
          </p:cNvCxnSpPr>
          <p:nvPr/>
        </p:nvCxnSpPr>
        <p:spPr>
          <a:xfrm flipH="1">
            <a:off x="5080000" y="2695492"/>
            <a:ext cx="835771" cy="578044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EFF5D3-A040-B440-85A4-0A7281859003}"/>
              </a:ext>
            </a:extLst>
          </p:cNvPr>
          <p:cNvCxnSpPr>
            <a:cxnSpLocks/>
          </p:cNvCxnSpPr>
          <p:nvPr/>
        </p:nvCxnSpPr>
        <p:spPr>
          <a:xfrm flipH="1">
            <a:off x="5080001" y="1653871"/>
            <a:ext cx="1662706" cy="405517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A77DC20-697D-6A4E-B515-534FC07AE0E4}"/>
              </a:ext>
            </a:extLst>
          </p:cNvPr>
          <p:cNvGrpSpPr/>
          <p:nvPr/>
        </p:nvGrpSpPr>
        <p:grpSpPr>
          <a:xfrm>
            <a:off x="4482716" y="4421584"/>
            <a:ext cx="500932" cy="500932"/>
            <a:chOff x="4482716" y="4421584"/>
            <a:chExt cx="500932" cy="5009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1FFFF8-9BB4-9E49-9223-ED8BC46F16B6}"/>
                </a:ext>
              </a:extLst>
            </p:cNvPr>
            <p:cNvSpPr/>
            <p:nvPr/>
          </p:nvSpPr>
          <p:spPr>
            <a:xfrm>
              <a:off x="4482716" y="4421584"/>
              <a:ext cx="500932" cy="500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31294F-9310-2C4F-AD6C-8BAF712535C6}"/>
                </a:ext>
              </a:extLst>
            </p:cNvPr>
            <p:cNvSpPr txBox="1"/>
            <p:nvPr/>
          </p:nvSpPr>
          <p:spPr>
            <a:xfrm>
              <a:off x="4482716" y="4485982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S2</a:t>
              </a:r>
              <a:endPara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2CC507-0227-7E4A-8EEE-5CC484F30937}"/>
              </a:ext>
            </a:extLst>
          </p:cNvPr>
          <p:cNvGrpSpPr/>
          <p:nvPr/>
        </p:nvGrpSpPr>
        <p:grpSpPr>
          <a:xfrm>
            <a:off x="8682826" y="3333257"/>
            <a:ext cx="500932" cy="500932"/>
            <a:chOff x="4482716" y="4421584"/>
            <a:chExt cx="500932" cy="50093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4743FA-6030-A442-80D2-55EBE04E072C}"/>
                </a:ext>
              </a:extLst>
            </p:cNvPr>
            <p:cNvSpPr/>
            <p:nvPr/>
          </p:nvSpPr>
          <p:spPr>
            <a:xfrm>
              <a:off x="4482716" y="4421584"/>
              <a:ext cx="500932" cy="500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B41BFB-F82E-3244-848E-5EA4AB518258}"/>
                </a:ext>
              </a:extLst>
            </p:cNvPr>
            <p:cNvSpPr txBox="1"/>
            <p:nvPr/>
          </p:nvSpPr>
          <p:spPr>
            <a:xfrm>
              <a:off x="4482716" y="4485982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S1</a:t>
              </a:r>
              <a:endPara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8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0665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Variable substitution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F1A65C7-F4C4-A142-B8A4-0CE7F0D17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3194"/>
              </p:ext>
            </p:extLst>
          </p:nvPr>
        </p:nvGraphicFramePr>
        <p:xfrm>
          <a:off x="2311918" y="1847061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source1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7B2B4CA-3877-3142-BA12-6CF46DF64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32737"/>
              </p:ext>
            </p:extLst>
          </p:nvPr>
        </p:nvGraphicFramePr>
        <p:xfrm>
          <a:off x="6565748" y="2575701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result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sp>
        <p:nvSpPr>
          <p:cNvPr id="30" name="Right Arrow 29">
            <a:extLst>
              <a:ext uri="{FF2B5EF4-FFF2-40B4-BE49-F238E27FC236}">
                <a16:creationId xmlns:a16="http://schemas.microsoft.com/office/drawing/2014/main" id="{79E470E6-60D5-F646-923A-8169FFB02CE3}"/>
              </a:ext>
            </a:extLst>
          </p:cNvPr>
          <p:cNvSpPr/>
          <p:nvPr/>
        </p:nvSpPr>
        <p:spPr>
          <a:xfrm rot="822263">
            <a:off x="3745426" y="2318807"/>
            <a:ext cx="2495949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C8BC7A3-60CA-4B42-B70F-1F5B8D72B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2338"/>
              </p:ext>
            </p:extLst>
          </p:nvPr>
        </p:nvGraphicFramePr>
        <p:xfrm>
          <a:off x="2311918" y="3259652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source2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F5326B9A-4EC1-4746-9D4A-FE9AC7C43174}"/>
              </a:ext>
            </a:extLst>
          </p:cNvPr>
          <p:cNvGrpSpPr/>
          <p:nvPr/>
        </p:nvGrpSpPr>
        <p:grpSpPr>
          <a:xfrm>
            <a:off x="3991360" y="1426810"/>
            <a:ext cx="2129582" cy="502334"/>
            <a:chOff x="3746488" y="1329017"/>
            <a:chExt cx="2129582" cy="5023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6A476A-740A-0640-91E5-EF2CEC5B7C01}"/>
                </a:ext>
              </a:extLst>
            </p:cNvPr>
            <p:cNvGrpSpPr/>
            <p:nvPr/>
          </p:nvGrpSpPr>
          <p:grpSpPr>
            <a:xfrm>
              <a:off x="3746488" y="1329017"/>
              <a:ext cx="500932" cy="500932"/>
              <a:chOff x="4482716" y="4421584"/>
              <a:chExt cx="500932" cy="50093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5027CFA-8BED-5741-B80C-A42CA7ED084D}"/>
                  </a:ext>
                </a:extLst>
              </p:cNvPr>
              <p:cNvSpPr/>
              <p:nvPr/>
            </p:nvSpPr>
            <p:spPr>
              <a:xfrm>
                <a:off x="4482716" y="4421584"/>
                <a:ext cx="500932" cy="50093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lIns="90000" rIns="90000" rtlCol="0" anchor="t" anchorCtr="0">
                <a:noAutofit/>
              </a:bodyPr>
              <a:lstStyle/>
              <a:p>
                <a:pPr marL="6350" algn="ctr" defTabSz="685800">
                  <a:spcBef>
                    <a:spcPts val="600"/>
                  </a:spcBef>
                </a:pPr>
                <a:endParaRPr lang="en-US" sz="1400" kern="0" spc="-60" dirty="0">
                  <a:solidFill>
                    <a:srgbClr val="3A3A3A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E5B412-711E-7248-81E3-18DB95372AA4}"/>
                  </a:ext>
                </a:extLst>
              </p:cNvPr>
              <p:cNvSpPr txBox="1"/>
              <p:nvPr/>
            </p:nvSpPr>
            <p:spPr>
              <a:xfrm>
                <a:off x="4482716" y="4485982"/>
                <a:ext cx="500932" cy="369332"/>
              </a:xfrm>
              <a:prstGeom prst="rect">
                <a:avLst/>
              </a:prstGeom>
              <a:no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S1</a:t>
                </a:r>
                <a:endPara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BFF864-DC11-E444-A1E5-574556D0714A}"/>
                </a:ext>
              </a:extLst>
            </p:cNvPr>
            <p:cNvGrpSpPr/>
            <p:nvPr/>
          </p:nvGrpSpPr>
          <p:grpSpPr>
            <a:xfrm>
              <a:off x="5375138" y="1329017"/>
              <a:ext cx="500932" cy="500932"/>
              <a:chOff x="6281530" y="842838"/>
              <a:chExt cx="500932" cy="50093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5D70665-1E81-304C-9FBD-CAC0CBDD0908}"/>
                  </a:ext>
                </a:extLst>
              </p:cNvPr>
              <p:cNvSpPr/>
              <p:nvPr/>
            </p:nvSpPr>
            <p:spPr>
              <a:xfrm>
                <a:off x="6281530" y="842838"/>
                <a:ext cx="500932" cy="50093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lIns="90000" rIns="90000" rtlCol="0" anchor="t" anchorCtr="0">
                <a:noAutofit/>
              </a:bodyPr>
              <a:lstStyle/>
              <a:p>
                <a:pPr marL="6350" algn="ctr" defTabSz="685800">
                  <a:spcBef>
                    <a:spcPts val="600"/>
                  </a:spcBef>
                </a:pPr>
                <a:endParaRPr lang="en-US" sz="1400" kern="0" spc="-60" dirty="0">
                  <a:solidFill>
                    <a:srgbClr val="3A3A3A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9B1487-8BAC-924E-AB86-880BC72F7882}"/>
                  </a:ext>
                </a:extLst>
              </p:cNvPr>
              <p:cNvSpPr txBox="1"/>
              <p:nvPr/>
            </p:nvSpPr>
            <p:spPr>
              <a:xfrm>
                <a:off x="6281530" y="907236"/>
                <a:ext cx="500932" cy="369332"/>
              </a:xfrm>
              <a:prstGeom prst="rect">
                <a:avLst/>
              </a:prstGeom>
              <a:no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Q1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8AB2D4-C1BD-334D-9236-96AE8F88D6F5}"/>
                </a:ext>
              </a:extLst>
            </p:cNvPr>
            <p:cNvGrpSpPr/>
            <p:nvPr/>
          </p:nvGrpSpPr>
          <p:grpSpPr>
            <a:xfrm>
              <a:off x="4560813" y="1330419"/>
              <a:ext cx="500932" cy="500932"/>
              <a:chOff x="4482716" y="4421584"/>
              <a:chExt cx="500932" cy="50093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7B8F43F-9653-5844-B0A1-E648C11825F8}"/>
                  </a:ext>
                </a:extLst>
              </p:cNvPr>
              <p:cNvSpPr/>
              <p:nvPr/>
            </p:nvSpPr>
            <p:spPr>
              <a:xfrm>
                <a:off x="4482716" y="4421584"/>
                <a:ext cx="500932" cy="50093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lIns="90000" rIns="90000" rtlCol="0" anchor="t" anchorCtr="0">
                <a:noAutofit/>
              </a:bodyPr>
              <a:lstStyle/>
              <a:p>
                <a:pPr marL="6350" algn="ctr" defTabSz="685800">
                  <a:spcBef>
                    <a:spcPts val="600"/>
                  </a:spcBef>
                </a:pPr>
                <a:endParaRPr lang="en-US" sz="1400" kern="0" spc="-60" dirty="0">
                  <a:solidFill>
                    <a:srgbClr val="3A3A3A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6D4FA3-AC03-8C4E-A475-BCBD42C1680B}"/>
                  </a:ext>
                </a:extLst>
              </p:cNvPr>
              <p:cNvSpPr txBox="1"/>
              <p:nvPr/>
            </p:nvSpPr>
            <p:spPr>
              <a:xfrm>
                <a:off x="4482716" y="4485982"/>
                <a:ext cx="500932" cy="369332"/>
              </a:xfrm>
              <a:prstGeom prst="rect">
                <a:avLst/>
              </a:prstGeom>
              <a:no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S2</a:t>
                </a:r>
                <a:endPara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1A8DED-321B-1145-ABDF-4477ED0B22BF}"/>
                </a:ext>
              </a:extLst>
            </p:cNvPr>
            <p:cNvSpPr txBox="1"/>
            <p:nvPr/>
          </p:nvSpPr>
          <p:spPr>
            <a:xfrm>
              <a:off x="4247420" y="1362637"/>
              <a:ext cx="313393" cy="400110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A53385-232C-6244-AACC-2E3EEFCD2BFD}"/>
                </a:ext>
              </a:extLst>
            </p:cNvPr>
            <p:cNvSpPr txBox="1"/>
            <p:nvPr/>
          </p:nvSpPr>
          <p:spPr>
            <a:xfrm>
              <a:off x="5046792" y="1370815"/>
              <a:ext cx="313393" cy="400110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=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CF5E805F-547C-DF4F-B406-3D947E564B6E}"/>
              </a:ext>
            </a:extLst>
          </p:cNvPr>
          <p:cNvSpPr/>
          <p:nvPr/>
        </p:nvSpPr>
        <p:spPr>
          <a:xfrm rot="20628870">
            <a:off x="3778741" y="3291517"/>
            <a:ext cx="2495949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63D5130D-5910-5B4E-BF13-78AFB8E697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09718" y="4479287"/>
            <a:ext cx="4834468" cy="107324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Requires assembly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41A7DAEC-0953-5D40-BA37-C74D48D0BFEC}"/>
              </a:ext>
            </a:extLst>
          </p:cNvPr>
          <p:cNvSpPr txBox="1">
            <a:spLocks/>
          </p:cNvSpPr>
          <p:nvPr/>
        </p:nvSpPr>
        <p:spPr>
          <a:xfrm>
            <a:off x="5802614" y="4473960"/>
            <a:ext cx="4834468" cy="1073240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0" dirty="0"/>
              <a:t>Not ’pure SQL’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04462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539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Nested Views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F0409A-B8F5-2343-BD69-133CF79BBC51}"/>
              </a:ext>
            </a:extLst>
          </p:cNvPr>
          <p:cNvSpPr txBox="1"/>
          <p:nvPr/>
        </p:nvSpPr>
        <p:spPr>
          <a:xfrm>
            <a:off x="760110" y="2237963"/>
            <a:ext cx="3940388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INSERT OVERWRITE TABLE x AS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…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 (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45BF6D-4A31-784D-ACDD-604253320D3B}"/>
              </a:ext>
            </a:extLst>
          </p:cNvPr>
          <p:cNvSpPr txBox="1"/>
          <p:nvPr/>
        </p:nvSpPr>
        <p:spPr>
          <a:xfrm>
            <a:off x="1032920" y="3079637"/>
            <a:ext cx="366575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B90151-9F6E-D142-ABA2-1108FA969CB1}"/>
              </a:ext>
            </a:extLst>
          </p:cNvPr>
          <p:cNvSpPr txBox="1"/>
          <p:nvPr/>
        </p:nvSpPr>
        <p:spPr>
          <a:xfrm>
            <a:off x="5902147" y="2237963"/>
            <a:ext cx="31623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 VIEW inner AS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upper(a), b, …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source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  <a:endParaRPr lang="en-US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0FBC72-A7B4-D34E-8A15-F12DB0433434}"/>
              </a:ext>
            </a:extLst>
          </p:cNvPr>
          <p:cNvSpPr txBox="1"/>
          <p:nvPr/>
        </p:nvSpPr>
        <p:spPr>
          <a:xfrm>
            <a:off x="1031098" y="3079637"/>
            <a:ext cx="366575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 *</a:t>
            </a:r>
          </a:p>
          <a:p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inner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82F2E9-AA19-CC4A-ABD6-8D3C87C14881}"/>
              </a:ext>
            </a:extLst>
          </p:cNvPr>
          <p:cNvSpPr txBox="1"/>
          <p:nvPr/>
        </p:nvSpPr>
        <p:spPr>
          <a:xfrm>
            <a:off x="760109" y="1872574"/>
            <a:ext cx="39403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SOURCE </a:t>
            </a:r>
            <a:r>
              <a:rPr lang="en-US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inner.sql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400" i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AFAB91-F497-A740-B76A-C812918CBACB}"/>
              </a:ext>
            </a:extLst>
          </p:cNvPr>
          <p:cNvSpPr txBox="1"/>
          <p:nvPr/>
        </p:nvSpPr>
        <p:spPr>
          <a:xfrm>
            <a:off x="5902147" y="1399879"/>
            <a:ext cx="3162340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ED15E6-018B-D540-BA01-53B02E940FB2}"/>
              </a:ext>
            </a:extLst>
          </p:cNvPr>
          <p:cNvSpPr txBox="1"/>
          <p:nvPr/>
        </p:nvSpPr>
        <p:spPr>
          <a:xfrm>
            <a:off x="760108" y="1399879"/>
            <a:ext cx="3938568" cy="40011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x.sql</a:t>
            </a:r>
            <a:endParaRPr lang="en-US" sz="2800" u="sng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EDE381-BBB7-E646-817A-3C3C2A991412}"/>
              </a:ext>
            </a:extLst>
          </p:cNvPr>
          <p:cNvCxnSpPr>
            <a:cxnSpLocks/>
          </p:cNvCxnSpPr>
          <p:nvPr/>
        </p:nvCxnSpPr>
        <p:spPr>
          <a:xfrm flipV="1">
            <a:off x="4905955" y="2751151"/>
            <a:ext cx="890546" cy="814042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38FD3F-F461-2C42-A6F4-D3DCD73B891D}"/>
              </a:ext>
            </a:extLst>
          </p:cNvPr>
          <p:cNvCxnSpPr>
            <a:cxnSpLocks/>
          </p:cNvCxnSpPr>
          <p:nvPr/>
        </p:nvCxnSpPr>
        <p:spPr>
          <a:xfrm flipH="1">
            <a:off x="4874151" y="2751151"/>
            <a:ext cx="922350" cy="675542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E301A3-5944-8049-A656-9E1728757893}"/>
              </a:ext>
            </a:extLst>
          </p:cNvPr>
          <p:cNvCxnSpPr>
            <a:cxnSpLocks/>
          </p:cNvCxnSpPr>
          <p:nvPr/>
        </p:nvCxnSpPr>
        <p:spPr>
          <a:xfrm flipH="1">
            <a:off x="4890053" y="1651679"/>
            <a:ext cx="1740496" cy="405517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539" y="5057270"/>
            <a:ext cx="9396412" cy="2846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45" y="236249"/>
            <a:ext cx="9394306" cy="906423"/>
          </a:xfrm>
        </p:spPr>
        <p:txBody>
          <a:bodyPr/>
          <a:lstStyle/>
          <a:p>
            <a:r>
              <a:rPr lang="en-GB" sz="4400" dirty="0"/>
              <a:t>Nested Views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19A5322-C12B-1E41-98A2-541078CC6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7606"/>
              </p:ext>
            </p:extLst>
          </p:nvPr>
        </p:nvGraphicFramePr>
        <p:xfrm>
          <a:off x="2311918" y="1847061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source1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FA915E5-E7FA-5E4F-8359-2C5AFCD4C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03373"/>
              </p:ext>
            </p:extLst>
          </p:nvPr>
        </p:nvGraphicFramePr>
        <p:xfrm>
          <a:off x="6565748" y="2575701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2724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result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sp>
        <p:nvSpPr>
          <p:cNvPr id="17" name="Right Arrow 16">
            <a:extLst>
              <a:ext uri="{FF2B5EF4-FFF2-40B4-BE49-F238E27FC236}">
                <a16:creationId xmlns:a16="http://schemas.microsoft.com/office/drawing/2014/main" id="{526C8CF2-D70B-284B-813A-21A4A61F1524}"/>
              </a:ext>
            </a:extLst>
          </p:cNvPr>
          <p:cNvSpPr/>
          <p:nvPr/>
        </p:nvSpPr>
        <p:spPr>
          <a:xfrm rot="822263">
            <a:off x="3745426" y="2318807"/>
            <a:ext cx="2495949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B3BA34E-82C0-E54A-ACE6-B36E74E79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63937"/>
              </p:ext>
            </p:extLst>
          </p:nvPr>
        </p:nvGraphicFramePr>
        <p:xfrm>
          <a:off x="2311918" y="3259652"/>
          <a:ext cx="1109134" cy="934392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54567">
                  <a:extLst>
                    <a:ext uri="{9D8B030D-6E8A-4147-A177-3AD203B41FA5}">
                      <a16:colId xmlns:a16="http://schemas.microsoft.com/office/drawing/2014/main" val="3749533815"/>
                    </a:ext>
                  </a:extLst>
                </a:gridCol>
                <a:gridCol w="554567">
                  <a:extLst>
                    <a:ext uri="{9D8B030D-6E8A-4147-A177-3AD203B41FA5}">
                      <a16:colId xmlns:a16="http://schemas.microsoft.com/office/drawing/2014/main" val="154403404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source2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93161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60278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53265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C23F-53BF-3A4B-8FE4-1D360A5AC905}"/>
              </a:ext>
            </a:extLst>
          </p:cNvPr>
          <p:cNvGrpSpPr/>
          <p:nvPr/>
        </p:nvGrpSpPr>
        <p:grpSpPr>
          <a:xfrm>
            <a:off x="4382310" y="892389"/>
            <a:ext cx="1252256" cy="1134641"/>
            <a:chOff x="6216890" y="831318"/>
            <a:chExt cx="565572" cy="51245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378A816-C4D3-6E44-BA3B-589F8A259A06}"/>
                </a:ext>
              </a:extLst>
            </p:cNvPr>
            <p:cNvSpPr/>
            <p:nvPr/>
          </p:nvSpPr>
          <p:spPr>
            <a:xfrm>
              <a:off x="6281530" y="842838"/>
              <a:ext cx="500932" cy="500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DF8E06-4CED-884C-9FE5-E2944B965078}"/>
                </a:ext>
              </a:extLst>
            </p:cNvPr>
            <p:cNvSpPr txBox="1"/>
            <p:nvPr/>
          </p:nvSpPr>
          <p:spPr>
            <a:xfrm>
              <a:off x="6216890" y="831318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Q1</a:t>
              </a:r>
            </a:p>
          </p:txBody>
        </p:sp>
      </p:grpSp>
      <p:sp>
        <p:nvSpPr>
          <p:cNvPr id="32" name="Right Arrow 31">
            <a:extLst>
              <a:ext uri="{FF2B5EF4-FFF2-40B4-BE49-F238E27FC236}">
                <a16:creationId xmlns:a16="http://schemas.microsoft.com/office/drawing/2014/main" id="{9BA29EE2-0E60-A94E-8359-45EE2B54983C}"/>
              </a:ext>
            </a:extLst>
          </p:cNvPr>
          <p:cNvSpPr/>
          <p:nvPr/>
        </p:nvSpPr>
        <p:spPr>
          <a:xfrm rot="20628870">
            <a:off x="3778741" y="3291517"/>
            <a:ext cx="2495949" cy="457200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859F40B1-C96B-1A4B-98A7-1D5DDE7091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0049" y="4473960"/>
            <a:ext cx="4834468" cy="10732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Greater scope for optimisation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07C2830-DDF1-B24E-84A7-6C4CFEFA9A65}"/>
              </a:ext>
            </a:extLst>
          </p:cNvPr>
          <p:cNvSpPr txBox="1">
            <a:spLocks/>
          </p:cNvSpPr>
          <p:nvPr/>
        </p:nvSpPr>
        <p:spPr>
          <a:xfrm>
            <a:off x="5234517" y="4471336"/>
            <a:ext cx="4834468" cy="1073240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Poor parameterisation handling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2935AD-A8C4-FC40-BC6B-82A170453D1B}"/>
              </a:ext>
            </a:extLst>
          </p:cNvPr>
          <p:cNvGrpSpPr/>
          <p:nvPr/>
        </p:nvGrpSpPr>
        <p:grpSpPr>
          <a:xfrm>
            <a:off x="4982812" y="1377709"/>
            <a:ext cx="500932" cy="500932"/>
            <a:chOff x="8555605" y="3584699"/>
            <a:chExt cx="500932" cy="50093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2C98A28-C894-8641-91AD-F1CBA533C617}"/>
                </a:ext>
              </a:extLst>
            </p:cNvPr>
            <p:cNvSpPr/>
            <p:nvPr/>
          </p:nvSpPr>
          <p:spPr>
            <a:xfrm>
              <a:off x="8555605" y="3584699"/>
              <a:ext cx="500932" cy="500932"/>
            </a:xfrm>
            <a:prstGeom prst="ellipse">
              <a:avLst/>
            </a:prstGeom>
            <a:solidFill>
              <a:schemeClr val="accent5"/>
            </a:solidFill>
          </p:spPr>
          <p:txBody>
            <a:bodyPr lIns="90000" rIns="90000" rtlCol="0" anchor="t" anchorCtr="0">
              <a:noAutofit/>
            </a:bodyPr>
            <a:lstStyle/>
            <a:p>
              <a:pPr marL="6350" algn="ctr" defTabSz="685800">
                <a:spcBef>
                  <a:spcPts val="600"/>
                </a:spcBef>
              </a:pPr>
              <a:endParaRPr lang="en-US" sz="1400" kern="0" spc="-60" dirty="0">
                <a:solidFill>
                  <a:srgbClr val="3A3A3A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8DA9F7-7DF7-094F-9E98-41FC877FA6AB}"/>
                </a:ext>
              </a:extLst>
            </p:cNvPr>
            <p:cNvSpPr txBox="1"/>
            <p:nvPr/>
          </p:nvSpPr>
          <p:spPr>
            <a:xfrm>
              <a:off x="8555605" y="3649097"/>
              <a:ext cx="500932" cy="369332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V</a:t>
              </a:r>
              <a:r>
                <a:rPr lang="en-US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68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8593" y="656171"/>
            <a:ext cx="4408723" cy="4225930"/>
          </a:xfrm>
        </p:spPr>
        <p:txBody>
          <a:bodyPr/>
          <a:lstStyle/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SQL SQL SQL SQL SQL SQL      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SQL SQL SQL SQL SQL SQ L SQL SQL SQL SQL SQL 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QL SQL SQL SQL SQL SQL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SQL SQL SQL SQL SQL SQL      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SQL SQL TESTS?? SQL SQ L SQL SQL SQL SQL SQL 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QL SQL SQL SQL SQL SQL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SQL SQL SQL SQL SQL SQL      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SQL SQL SQL SQL SQL SQ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L SQL SQL SQL SQL SQL 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indent="0">
              <a:buNone/>
            </a:pP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indent="0">
              <a:buNone/>
            </a:pP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3658079-AFF1-C84F-BCBF-5D6BB7E4BD24}"/>
              </a:ext>
            </a:extLst>
          </p:cNvPr>
          <p:cNvSpPr txBox="1">
            <a:spLocks/>
          </p:cNvSpPr>
          <p:nvPr/>
        </p:nvSpPr>
        <p:spPr>
          <a:xfrm>
            <a:off x="515939" y="1317625"/>
            <a:ext cx="3961972" cy="3816350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DD46B-F7FC-684C-9F66-3F6E63580B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98" y="426264"/>
            <a:ext cx="2402331" cy="454342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80B3600-71FB-A942-87D3-2DA94898C6D8}"/>
              </a:ext>
            </a:extLst>
          </p:cNvPr>
          <p:cNvSpPr/>
          <p:nvPr/>
        </p:nvSpPr>
        <p:spPr>
          <a:xfrm>
            <a:off x="3910941" y="2363619"/>
            <a:ext cx="786296" cy="811033"/>
          </a:xfrm>
          <a:prstGeom prst="rightArrow">
            <a:avLst/>
          </a:prstGeom>
          <a:solidFill>
            <a:schemeClr val="bg1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6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538" y="187272"/>
            <a:ext cx="9394306" cy="906423"/>
          </a:xfrm>
        </p:spPr>
        <p:txBody>
          <a:bodyPr/>
          <a:lstStyle/>
          <a:p>
            <a:r>
              <a:rPr lang="en-GB" sz="4400" dirty="0"/>
              <a:t>Testing: Job counts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6571C89-8F87-1449-8C7B-5F41266C9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585428"/>
              </p:ext>
            </p:extLst>
          </p:nvPr>
        </p:nvGraphicFramePr>
        <p:xfrm>
          <a:off x="1190164" y="1093694"/>
          <a:ext cx="6474894" cy="392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82B2704-E71E-144F-8C69-892A5ED3A061}"/>
              </a:ext>
            </a:extLst>
          </p:cNvPr>
          <p:cNvSpPr txBox="1"/>
          <p:nvPr/>
        </p:nvSpPr>
        <p:spPr>
          <a:xfrm>
            <a:off x="7839986" y="1392260"/>
            <a:ext cx="2043485" cy="95410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Queries: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Nesting depth: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Aggregations: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Sorts: 1</a:t>
            </a:r>
          </a:p>
        </p:txBody>
      </p:sp>
    </p:spTree>
    <p:extLst>
      <p:ext uri="{BB962C8B-B14F-4D97-AF65-F5344CB8AC3E}">
        <p14:creationId xmlns:p14="http://schemas.microsoft.com/office/powerpoint/2010/main" val="1513430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538" y="187272"/>
            <a:ext cx="9394306" cy="906423"/>
          </a:xfrm>
        </p:spPr>
        <p:txBody>
          <a:bodyPr/>
          <a:lstStyle/>
          <a:p>
            <a:r>
              <a:rPr lang="en-GB" sz="4400" dirty="0"/>
              <a:t>Testing: Execution time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163ECA6-2ACB-8641-A322-0522F3695C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485131"/>
              </p:ext>
            </p:extLst>
          </p:nvPr>
        </p:nvGraphicFramePr>
        <p:xfrm>
          <a:off x="1631861" y="1434912"/>
          <a:ext cx="5945732" cy="358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0061B0-39F0-C747-95AE-28B096EB8A39}"/>
              </a:ext>
            </a:extLst>
          </p:cNvPr>
          <p:cNvSpPr txBox="1"/>
          <p:nvPr/>
        </p:nvSpPr>
        <p:spPr>
          <a:xfrm>
            <a:off x="7863840" y="1224501"/>
            <a:ext cx="2043485" cy="738664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EMR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100GB data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Multiple iterations</a:t>
            </a:r>
          </a:p>
        </p:txBody>
      </p:sp>
    </p:spTree>
    <p:extLst>
      <p:ext uri="{BB962C8B-B14F-4D97-AF65-F5344CB8AC3E}">
        <p14:creationId xmlns:p14="http://schemas.microsoft.com/office/powerpoint/2010/main" val="371248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Further details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06769"/>
            <a:ext cx="9394825" cy="35748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hlinkClick r:id="rId3"/>
              </a:rPr>
              <a:t>https://medium.com/hotels-com-technology/modularising-hive-queries-dff90f85f7d6</a:t>
            </a:r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hlinkClick r:id="rId4"/>
              </a:rPr>
              <a:t>https://cwiki.apache.org/confluence/display/Hive/Unit+Testing+Hive+SQL</a:t>
            </a:r>
            <a:endParaRPr lang="en-GB" sz="2400" b="0" dirty="0"/>
          </a:p>
          <a:p>
            <a:pPr marL="996950" lvl="2" indent="-457200"/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75682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Mutant Swarm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2" name="Picture Placeholder 11" descr="A picture containing sky, clothing&#10;&#10;Description generated with high confidence">
            <a:extLst>
              <a:ext uri="{FF2B5EF4-FFF2-40B4-BE49-F238E27FC236}">
                <a16:creationId xmlns:a16="http://schemas.microsoft.com/office/drawing/2014/main" id="{EE26F0CE-4A14-435E-93C2-43AF1C99FA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1083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Code coverage tools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06769"/>
            <a:ext cx="9394825" cy="35748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Java has awesome code coverage and reporting tools</a:t>
            </a:r>
          </a:p>
          <a:p>
            <a:pPr marL="636588" lvl="1" indent="-457200"/>
            <a:r>
              <a:rPr lang="en-GB" sz="2400" b="0" dirty="0" err="1"/>
              <a:t>Cobertura</a:t>
            </a:r>
            <a:r>
              <a:rPr lang="en-GB" sz="2400" b="0" dirty="0"/>
              <a:t>, </a:t>
            </a:r>
            <a:r>
              <a:rPr lang="en-GB" sz="2400" b="0" dirty="0" err="1"/>
              <a:t>Jacoco</a:t>
            </a:r>
            <a:r>
              <a:rPr lang="en-GB" sz="2400" b="0" dirty="0"/>
              <a:t>, PIT</a:t>
            </a:r>
          </a:p>
          <a:p>
            <a:pPr marL="636588" lvl="1" indent="-457200"/>
            <a:r>
              <a:rPr lang="en-GB" sz="2400" b="0" dirty="0"/>
              <a:t>Highlights weaknesses in tests</a:t>
            </a:r>
          </a:p>
          <a:p>
            <a:pPr marL="636588" lvl="1" indent="-457200"/>
            <a:r>
              <a:rPr lang="en-GB" sz="2400" dirty="0"/>
              <a:t>Motivates developers to write more tests</a:t>
            </a:r>
          </a:p>
          <a:p>
            <a:pPr marL="636588" lvl="1" indent="-457200"/>
            <a:r>
              <a:rPr lang="en-GB" sz="2400" b="0" dirty="0"/>
              <a:t>Fast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Can we have this for SQL?</a:t>
            </a:r>
          </a:p>
        </p:txBody>
      </p:sp>
    </p:spTree>
    <p:extLst>
      <p:ext uri="{BB962C8B-B14F-4D97-AF65-F5344CB8AC3E}">
        <p14:creationId xmlns:p14="http://schemas.microsoft.com/office/powerpoint/2010/main" val="2636276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What is Mutation testing?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348033"/>
            <a:ext cx="9394825" cy="363354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Used to design new software tests and evaluate quality of existing software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Involves modifying a program in small ways (mutants)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Test suites are measured by the % of mutants killed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New tests designed to kill additional mutants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SQL coverage/mutation testing prior art (University of Oviedo):</a:t>
            </a:r>
          </a:p>
          <a:p>
            <a:pPr marL="996950" lvl="2" indent="-457200"/>
            <a:r>
              <a:rPr lang="en-US" sz="2400" dirty="0">
                <a:hlinkClick r:id="rId3"/>
              </a:rPr>
              <a:t>https://in2test.lsi.uniovi.es/sqltools/sqlrules/</a:t>
            </a:r>
            <a:endParaRPr lang="en-US" sz="2400" dirty="0"/>
          </a:p>
          <a:p>
            <a:pPr lvl="2" indent="0">
              <a:buNone/>
            </a:pPr>
            <a:endParaRPr lang="en-US" sz="24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859C5-CB89-E944-B543-C3E99158CC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54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Example SQL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421A6-7E84-1941-82B1-BCACA600348F}"/>
              </a:ext>
            </a:extLst>
          </p:cNvPr>
          <p:cNvSpPr txBox="1"/>
          <p:nvPr/>
        </p:nvSpPr>
        <p:spPr>
          <a:xfrm>
            <a:off x="3621260" y="2105701"/>
            <a:ext cx="3370108" cy="1323439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SELECT lower(name), price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hotels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WHERE price &gt; 100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ORDER BY price DESC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LIMIT 5</a:t>
            </a:r>
            <a:endParaRPr lang="en-US" sz="2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326A85-F698-6143-A60D-DF7AFBFF3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185463"/>
              </p:ext>
            </p:extLst>
          </p:nvPr>
        </p:nvGraphicFramePr>
        <p:xfrm>
          <a:off x="703575" y="1764863"/>
          <a:ext cx="2369488" cy="162813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435556">
                  <a:extLst>
                    <a:ext uri="{9D8B030D-6E8A-4147-A177-3AD203B41FA5}">
                      <a16:colId xmlns:a16="http://schemas.microsoft.com/office/drawing/2014/main" val="176342285"/>
                    </a:ext>
                  </a:extLst>
                </a:gridCol>
                <a:gridCol w="1050455">
                  <a:extLst>
                    <a:ext uri="{9D8B030D-6E8A-4147-A177-3AD203B41FA5}">
                      <a16:colId xmlns:a16="http://schemas.microsoft.com/office/drawing/2014/main" val="1163189869"/>
                    </a:ext>
                  </a:extLst>
                </a:gridCol>
                <a:gridCol w="883477">
                  <a:extLst>
                    <a:ext uri="{9D8B030D-6E8A-4147-A177-3AD203B41FA5}">
                      <a16:colId xmlns:a16="http://schemas.microsoft.com/office/drawing/2014/main" val="4262282079"/>
                    </a:ext>
                  </a:extLst>
                </a:gridCol>
              </a:tblGrid>
              <a:tr h="325626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hotels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313615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ID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NAME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PRICE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895032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85484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40811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Motel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299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A8E08D5-DEB2-6A42-B210-96C017C80051}"/>
              </a:ext>
            </a:extLst>
          </p:cNvPr>
          <p:cNvSpPr txBox="1"/>
          <p:nvPr/>
        </p:nvSpPr>
        <p:spPr>
          <a:xfrm>
            <a:off x="3230289" y="4115920"/>
            <a:ext cx="4120133" cy="83099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size == 2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r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ult[0] == ‘princess’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result[1] == ‘ac hotel’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DED568-C340-2E4B-85D8-C7CF3385A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882385"/>
              </p:ext>
            </p:extLst>
          </p:nvPr>
        </p:nvGraphicFramePr>
        <p:xfrm>
          <a:off x="7350422" y="1927676"/>
          <a:ext cx="1933932" cy="1302504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050455">
                  <a:extLst>
                    <a:ext uri="{9D8B030D-6E8A-4147-A177-3AD203B41FA5}">
                      <a16:colId xmlns:a16="http://schemas.microsoft.com/office/drawing/2014/main" val="1163189869"/>
                    </a:ext>
                  </a:extLst>
                </a:gridCol>
                <a:gridCol w="883477">
                  <a:extLst>
                    <a:ext uri="{9D8B030D-6E8A-4147-A177-3AD203B41FA5}">
                      <a16:colId xmlns:a16="http://schemas.microsoft.com/office/drawing/2014/main" val="4262282079"/>
                    </a:ext>
                  </a:extLst>
                </a:gridCol>
              </a:tblGrid>
              <a:tr h="325626">
                <a:tc grid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313615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NAME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PRICE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895032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r>
                        <a:rPr lang="en-US" dirty="0"/>
                        <a:t>princess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85484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408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A5F7A3D-A3FF-9D4B-B06E-E168BE2FDF8B}"/>
              </a:ext>
            </a:extLst>
          </p:cNvPr>
          <p:cNvSpPr/>
          <p:nvPr/>
        </p:nvSpPr>
        <p:spPr>
          <a:xfrm>
            <a:off x="4074910" y="1337560"/>
            <a:ext cx="22242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SOURCE UNDER TEST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0C103D-82DE-0D48-9BCA-2148E3EF85BE}"/>
              </a:ext>
            </a:extLst>
          </p:cNvPr>
          <p:cNvSpPr/>
          <p:nvPr/>
        </p:nvSpPr>
        <p:spPr>
          <a:xfrm>
            <a:off x="7382773" y="1341625"/>
            <a:ext cx="186922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RESULT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707576-773F-1D41-B0B2-90E4548A9EDA}"/>
              </a:ext>
            </a:extLst>
          </p:cNvPr>
          <p:cNvSpPr/>
          <p:nvPr/>
        </p:nvSpPr>
        <p:spPr>
          <a:xfrm>
            <a:off x="953704" y="1337560"/>
            <a:ext cx="186922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TEST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E53486-4D6D-2643-A359-459B562726ED}"/>
              </a:ext>
            </a:extLst>
          </p:cNvPr>
          <p:cNvSpPr/>
          <p:nvPr/>
        </p:nvSpPr>
        <p:spPr>
          <a:xfrm>
            <a:off x="4074909" y="3747158"/>
            <a:ext cx="22242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TEST SUITE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8074017-C15D-9541-AADF-775717A349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4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Mutating SQL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421A6-7E84-1941-82B1-BCACA600348F}"/>
              </a:ext>
            </a:extLst>
          </p:cNvPr>
          <p:cNvSpPr txBox="1"/>
          <p:nvPr/>
        </p:nvSpPr>
        <p:spPr>
          <a:xfrm>
            <a:off x="537836" y="2215295"/>
            <a:ext cx="4085726" cy="1631216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lower(name), price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FROM hotels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E price &gt; 100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price DESC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LIMIT 5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DB315-50C4-3247-B3B2-44108CAF1857}"/>
              </a:ext>
            </a:extLst>
          </p:cNvPr>
          <p:cNvSpPr txBox="1"/>
          <p:nvPr/>
        </p:nvSpPr>
        <p:spPr>
          <a:xfrm>
            <a:off x="1614114" y="2237833"/>
            <a:ext cx="874643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87AB00-A63A-4041-9E86-D4A894A2F9AF}"/>
              </a:ext>
            </a:extLst>
          </p:cNvPr>
          <p:cNvSpPr txBox="1"/>
          <p:nvPr/>
        </p:nvSpPr>
        <p:spPr>
          <a:xfrm>
            <a:off x="3616355" y="2270968"/>
            <a:ext cx="874643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A829FE-E020-AD4A-B4B7-6E6BE04A7F75}"/>
              </a:ext>
            </a:extLst>
          </p:cNvPr>
          <p:cNvSpPr txBox="1"/>
          <p:nvPr/>
        </p:nvSpPr>
        <p:spPr>
          <a:xfrm>
            <a:off x="2377277" y="2866451"/>
            <a:ext cx="302313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FF3211-6045-094A-9AF8-FD72B1119BAB}"/>
              </a:ext>
            </a:extLst>
          </p:cNvPr>
          <p:cNvSpPr txBox="1"/>
          <p:nvPr/>
        </p:nvSpPr>
        <p:spPr>
          <a:xfrm>
            <a:off x="2818160" y="3164053"/>
            <a:ext cx="798195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855B40-DB78-FA40-BCBC-E33BB40728D0}"/>
              </a:ext>
            </a:extLst>
          </p:cNvPr>
          <p:cNvSpPr txBox="1"/>
          <p:nvPr/>
        </p:nvSpPr>
        <p:spPr>
          <a:xfrm>
            <a:off x="1479794" y="3471830"/>
            <a:ext cx="302313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C10D058-3B01-3048-B04A-09F0DD00748D}"/>
              </a:ext>
            </a:extLst>
          </p:cNvPr>
          <p:cNvGrpSpPr/>
          <p:nvPr/>
        </p:nvGrpSpPr>
        <p:grpSpPr>
          <a:xfrm>
            <a:off x="1630952" y="536030"/>
            <a:ext cx="5043304" cy="4352941"/>
            <a:chOff x="1630952" y="536030"/>
            <a:chExt cx="5043304" cy="4352941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586A3A6-4E1C-B345-A970-88F18C7D758F}"/>
                </a:ext>
              </a:extLst>
            </p:cNvPr>
            <p:cNvGrpSpPr/>
            <p:nvPr/>
          </p:nvGrpSpPr>
          <p:grpSpPr>
            <a:xfrm>
              <a:off x="1630952" y="1045261"/>
              <a:ext cx="5043304" cy="3843710"/>
              <a:chOff x="1630952" y="1045261"/>
              <a:chExt cx="5043304" cy="3843710"/>
            </a:xfrm>
          </p:grpSpPr>
          <p:cxnSp>
            <p:nvCxnSpPr>
              <p:cNvPr id="52" name="Elbow Connector 51">
                <a:extLst>
                  <a:ext uri="{FF2B5EF4-FFF2-40B4-BE49-F238E27FC236}">
                    <a16:creationId xmlns:a16="http://schemas.microsoft.com/office/drawing/2014/main" id="{788566FC-44B1-A041-8CE0-8D3E3AF3FF57}"/>
                  </a:ext>
                </a:extLst>
              </p:cNvPr>
              <p:cNvCxnSpPr>
                <a:cxnSpLocks/>
                <a:stCxn id="27" idx="1"/>
                <a:endCxn id="7" idx="0"/>
              </p:cNvCxnSpPr>
              <p:nvPr/>
            </p:nvCxnSpPr>
            <p:spPr>
              <a:xfrm rot="10800000" flipV="1">
                <a:off x="2051437" y="1245315"/>
                <a:ext cx="2861853" cy="992517"/>
              </a:xfrm>
              <a:prstGeom prst="bentConnector2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676CEB-1305-CE43-9CE6-DD147762E3B1}"/>
                  </a:ext>
                </a:extLst>
              </p:cNvPr>
              <p:cNvSpPr txBox="1"/>
              <p:nvPr/>
            </p:nvSpPr>
            <p:spPr>
              <a:xfrm>
                <a:off x="4913289" y="1045261"/>
                <a:ext cx="1582927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FN: 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lower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5C5BFB-C4B3-9A49-A973-91993A640598}"/>
                  </a:ext>
                </a:extLst>
              </p:cNvPr>
              <p:cNvSpPr txBox="1"/>
              <p:nvPr/>
            </p:nvSpPr>
            <p:spPr>
              <a:xfrm>
                <a:off x="4913289" y="1908853"/>
                <a:ext cx="1713469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COL: 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price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65F7E0-524D-5945-A790-FAA7EA6988D8}"/>
                  </a:ext>
                </a:extLst>
              </p:cNvPr>
              <p:cNvSpPr txBox="1"/>
              <p:nvPr/>
            </p:nvSpPr>
            <p:spPr>
              <a:xfrm>
                <a:off x="4913289" y="2772445"/>
                <a:ext cx="955521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OP: 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&gt;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7B797E-A092-D743-B2C4-FF0A96616799}"/>
                  </a:ext>
                </a:extLst>
              </p:cNvPr>
              <p:cNvSpPr txBox="1"/>
              <p:nvPr/>
            </p:nvSpPr>
            <p:spPr>
              <a:xfrm>
                <a:off x="4914553" y="3630653"/>
                <a:ext cx="1759703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SORT: 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DESC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495B77-8B58-944E-A1DF-C5F629B9E35F}"/>
                  </a:ext>
                </a:extLst>
              </p:cNvPr>
              <p:cNvSpPr txBox="1"/>
              <p:nvPr/>
            </p:nvSpPr>
            <p:spPr>
              <a:xfrm>
                <a:off x="4894428" y="4488861"/>
                <a:ext cx="1161508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VAL: 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36" name="Elbow Connector 35">
                <a:extLst>
                  <a:ext uri="{FF2B5EF4-FFF2-40B4-BE49-F238E27FC236}">
                    <a16:creationId xmlns:a16="http://schemas.microsoft.com/office/drawing/2014/main" id="{9C3E27DC-99D9-4645-9E23-DB86B3061C61}"/>
                  </a:ext>
                </a:extLst>
              </p:cNvPr>
              <p:cNvCxnSpPr>
                <a:cxnSpLocks/>
                <a:endCxn id="35" idx="0"/>
              </p:cNvCxnSpPr>
              <p:nvPr/>
            </p:nvCxnSpPr>
            <p:spPr>
              <a:xfrm rot="10800000" flipV="1">
                <a:off x="4053677" y="1997054"/>
                <a:ext cx="874644" cy="273914"/>
              </a:xfrm>
              <a:prstGeom prst="bentConnector2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lbow Connector 39">
                <a:extLst>
                  <a:ext uri="{FF2B5EF4-FFF2-40B4-BE49-F238E27FC236}">
                    <a16:creationId xmlns:a16="http://schemas.microsoft.com/office/drawing/2014/main" id="{F66C8FF0-9EAF-1A43-980F-96F670515CB7}"/>
                  </a:ext>
                </a:extLst>
              </p:cNvPr>
              <p:cNvCxnSpPr>
                <a:cxnSpLocks/>
                <a:stCxn id="29" idx="1"/>
                <a:endCxn id="39" idx="0"/>
              </p:cNvCxnSpPr>
              <p:nvPr/>
            </p:nvCxnSpPr>
            <p:spPr>
              <a:xfrm rot="10800000">
                <a:off x="2528435" y="2866452"/>
                <a:ext cx="2384855" cy="106049"/>
              </a:xfrm>
              <a:prstGeom prst="bentConnector4">
                <a:avLst>
                  <a:gd name="adj1" fmla="val 46831"/>
                  <a:gd name="adj2" fmla="val 315561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30CA6DB0-EABA-A140-9253-88C453EA0298}"/>
                  </a:ext>
                </a:extLst>
              </p:cNvPr>
              <p:cNvCxnSpPr>
                <a:cxnSpLocks/>
                <a:stCxn id="33" idx="1"/>
                <a:endCxn id="44" idx="2"/>
              </p:cNvCxnSpPr>
              <p:nvPr/>
            </p:nvCxnSpPr>
            <p:spPr>
              <a:xfrm rot="10800000">
                <a:off x="3217259" y="3471830"/>
                <a:ext cx="1697295" cy="358878"/>
              </a:xfrm>
              <a:prstGeom prst="bentConnector2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lbow Connector 48">
                <a:extLst>
                  <a:ext uri="{FF2B5EF4-FFF2-40B4-BE49-F238E27FC236}">
                    <a16:creationId xmlns:a16="http://schemas.microsoft.com/office/drawing/2014/main" id="{782E8047-C92C-6647-9164-3E67854FE08B}"/>
                  </a:ext>
                </a:extLst>
              </p:cNvPr>
              <p:cNvCxnSpPr>
                <a:cxnSpLocks/>
                <a:stCxn id="34" idx="1"/>
                <a:endCxn id="51" idx="2"/>
              </p:cNvCxnSpPr>
              <p:nvPr/>
            </p:nvCxnSpPr>
            <p:spPr>
              <a:xfrm rot="10800000">
                <a:off x="1630952" y="3779608"/>
                <a:ext cx="3263477" cy="909309"/>
              </a:xfrm>
              <a:prstGeom prst="bentConnector2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D2D8D61-DDAA-5E43-9293-D857A6EC954E}"/>
                </a:ext>
              </a:extLst>
            </p:cNvPr>
            <p:cNvSpPr txBox="1"/>
            <p:nvPr/>
          </p:nvSpPr>
          <p:spPr>
            <a:xfrm>
              <a:off x="5220484" y="536030"/>
              <a:ext cx="968535" cy="400110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Genes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3AEBE3D-E9E5-AA46-BF65-A9C9DD3A217D}"/>
              </a:ext>
            </a:extLst>
          </p:cNvPr>
          <p:cNvGrpSpPr/>
          <p:nvPr/>
        </p:nvGrpSpPr>
        <p:grpSpPr>
          <a:xfrm>
            <a:off x="5868810" y="536030"/>
            <a:ext cx="3435421" cy="4505438"/>
            <a:chOff x="5868810" y="536030"/>
            <a:chExt cx="3435421" cy="4505438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475B363-3169-2F42-A7C8-E3714BFFB6F2}"/>
                </a:ext>
              </a:extLst>
            </p:cNvPr>
            <p:cNvGrpSpPr/>
            <p:nvPr/>
          </p:nvGrpSpPr>
          <p:grpSpPr>
            <a:xfrm>
              <a:off x="5868810" y="1045405"/>
              <a:ext cx="3223505" cy="3996063"/>
              <a:chOff x="5868810" y="1045405"/>
              <a:chExt cx="3223505" cy="399606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FCF512-EFD6-7845-B145-9FB539CC9C3D}"/>
                  </a:ext>
                </a:extLst>
              </p:cNvPr>
              <p:cNvSpPr txBox="1"/>
              <p:nvPr/>
            </p:nvSpPr>
            <p:spPr>
              <a:xfrm>
                <a:off x="8108563" y="1755037"/>
                <a:ext cx="825611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null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name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3A2A3C-05CC-B542-8C70-B17AE1782206}"/>
                  </a:ext>
                </a:extLst>
              </p:cNvPr>
              <p:cNvSpPr txBox="1"/>
              <p:nvPr/>
            </p:nvSpPr>
            <p:spPr>
              <a:xfrm>
                <a:off x="8108563" y="1045405"/>
                <a:ext cx="983752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upper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352E20-C94F-EE4B-859D-CCA6D7DC8D31}"/>
                  </a:ext>
                </a:extLst>
              </p:cNvPr>
              <p:cNvSpPr txBox="1"/>
              <p:nvPr/>
            </p:nvSpPr>
            <p:spPr>
              <a:xfrm>
                <a:off x="8108563" y="3630654"/>
                <a:ext cx="757948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ASC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3AE503-9819-F84A-B4AE-FBE2753EE54C}"/>
                  </a:ext>
                </a:extLst>
              </p:cNvPr>
              <p:cNvSpPr txBox="1"/>
              <p:nvPr/>
            </p:nvSpPr>
            <p:spPr>
              <a:xfrm>
                <a:off x="8108563" y="4333582"/>
                <a:ext cx="677109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</a:p>
              <a:p>
                <a:pPr algn="ctr"/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10</a:t>
                </a:r>
                <a:endPara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89D4-ED5F-BC4B-82B0-DC517E21BC0D}"/>
                  </a:ext>
                </a:extLst>
              </p:cNvPr>
              <p:cNvSpPr txBox="1"/>
              <p:nvPr/>
            </p:nvSpPr>
            <p:spPr>
              <a:xfrm>
                <a:off x="8108563" y="2622233"/>
                <a:ext cx="905220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&lt;, 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=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&lt;&gt;</a:t>
                </a:r>
              </a:p>
            </p:txBody>
          </p:sp>
          <p:cxnSp>
            <p:nvCxnSpPr>
              <p:cNvPr id="68" name="Elbow Connector 67">
                <a:extLst>
                  <a:ext uri="{FF2B5EF4-FFF2-40B4-BE49-F238E27FC236}">
                    <a16:creationId xmlns:a16="http://schemas.microsoft.com/office/drawing/2014/main" id="{46EB832D-52AE-3C47-BC69-9334784AD5E3}"/>
                  </a:ext>
                </a:extLst>
              </p:cNvPr>
              <p:cNvCxnSpPr>
                <a:cxnSpLocks/>
                <a:stCxn id="27" idx="3"/>
                <a:endCxn id="22" idx="1"/>
              </p:cNvCxnSpPr>
              <p:nvPr/>
            </p:nvCxnSpPr>
            <p:spPr>
              <a:xfrm>
                <a:off x="6496216" y="1245316"/>
                <a:ext cx="1612347" cy="144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70">
                <a:extLst>
                  <a:ext uri="{FF2B5EF4-FFF2-40B4-BE49-F238E27FC236}">
                    <a16:creationId xmlns:a16="http://schemas.microsoft.com/office/drawing/2014/main" id="{3D8AD955-2ED2-834E-8D16-57182F4E5773}"/>
                  </a:ext>
                </a:extLst>
              </p:cNvPr>
              <p:cNvCxnSpPr>
                <a:cxnSpLocks/>
                <a:stCxn id="28" idx="3"/>
                <a:endCxn id="21" idx="1"/>
              </p:cNvCxnSpPr>
              <p:nvPr/>
            </p:nvCxnSpPr>
            <p:spPr>
              <a:xfrm>
                <a:off x="6626758" y="2108908"/>
                <a:ext cx="1481805" cy="72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Elbow Connector 74">
                <a:extLst>
                  <a:ext uri="{FF2B5EF4-FFF2-40B4-BE49-F238E27FC236}">
                    <a16:creationId xmlns:a16="http://schemas.microsoft.com/office/drawing/2014/main" id="{595976C1-E725-6047-A47D-F7ABC3BFA298}"/>
                  </a:ext>
                </a:extLst>
              </p:cNvPr>
              <p:cNvCxnSpPr>
                <a:cxnSpLocks/>
                <a:stCxn id="34" idx="3"/>
                <a:endCxn id="26" idx="1"/>
              </p:cNvCxnSpPr>
              <p:nvPr/>
            </p:nvCxnSpPr>
            <p:spPr>
              <a:xfrm flipV="1">
                <a:off x="6055936" y="4687525"/>
                <a:ext cx="2052627" cy="1391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Elbow Connector 78">
                <a:extLst>
                  <a:ext uri="{FF2B5EF4-FFF2-40B4-BE49-F238E27FC236}">
                    <a16:creationId xmlns:a16="http://schemas.microsoft.com/office/drawing/2014/main" id="{82852AC4-E98A-EB44-BEE9-D07A54F1B735}"/>
                  </a:ext>
                </a:extLst>
              </p:cNvPr>
              <p:cNvCxnSpPr>
                <a:cxnSpLocks/>
                <a:stCxn id="29" idx="3"/>
                <a:endCxn id="9" idx="1"/>
              </p:cNvCxnSpPr>
              <p:nvPr/>
            </p:nvCxnSpPr>
            <p:spPr>
              <a:xfrm>
                <a:off x="5868810" y="2972500"/>
                <a:ext cx="2239753" cy="3676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4D3A3F8D-922F-AD40-BB85-098D27C869C4}"/>
                  </a:ext>
                </a:extLst>
              </p:cNvPr>
              <p:cNvCxnSpPr>
                <a:cxnSpLocks/>
                <a:stCxn id="33" idx="3"/>
                <a:endCxn id="23" idx="1"/>
              </p:cNvCxnSpPr>
              <p:nvPr/>
            </p:nvCxnSpPr>
            <p:spPr>
              <a:xfrm>
                <a:off x="6674256" y="3830708"/>
                <a:ext cx="1434307" cy="1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E585DEE-8E76-C04A-B843-71E4D2BE6673}"/>
                </a:ext>
              </a:extLst>
            </p:cNvPr>
            <p:cNvSpPr txBox="1"/>
            <p:nvPr/>
          </p:nvSpPr>
          <p:spPr>
            <a:xfrm>
              <a:off x="7909297" y="536030"/>
              <a:ext cx="1394934" cy="400110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Mutations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2F9EBC2-CDCF-2D47-B8D4-1755615A488C}"/>
              </a:ext>
            </a:extLst>
          </p:cNvPr>
          <p:cNvGrpSpPr/>
          <p:nvPr/>
        </p:nvGrpSpPr>
        <p:grpSpPr>
          <a:xfrm>
            <a:off x="266380" y="1748281"/>
            <a:ext cx="4164328" cy="1898816"/>
            <a:chOff x="266380" y="1748281"/>
            <a:chExt cx="4164328" cy="189881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E70286B-3820-5F4A-A607-FCCF0C30EBB9}"/>
                </a:ext>
              </a:extLst>
            </p:cNvPr>
            <p:cNvGrpSpPr/>
            <p:nvPr/>
          </p:nvGrpSpPr>
          <p:grpSpPr>
            <a:xfrm>
              <a:off x="1580588" y="2400777"/>
              <a:ext cx="2850120" cy="1246320"/>
              <a:chOff x="1580588" y="2400777"/>
              <a:chExt cx="2850120" cy="124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743CF390-2DCF-DD48-853B-7D670E16175A}"/>
                      </a:ext>
                    </a:extLst>
                  </p14:cNvPr>
                  <p14:cNvContentPartPr/>
                  <p14:nvPr/>
                </p14:nvContentPartPr>
                <p14:xfrm>
                  <a:off x="1686788" y="2400777"/>
                  <a:ext cx="730800" cy="626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743CF390-2DCF-DD48-853B-7D670E16175A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633148" y="2292777"/>
                    <a:ext cx="83844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B7192A30-87A8-7D46-9C17-CEBD1E6FDCA2}"/>
                      </a:ext>
                    </a:extLst>
                  </p14:cNvPr>
                  <p14:cNvContentPartPr/>
                  <p14:nvPr/>
                </p14:nvContentPartPr>
                <p14:xfrm>
                  <a:off x="3639428" y="2414817"/>
                  <a:ext cx="791280" cy="36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7192A30-87A8-7D46-9C17-CEBD1E6FDCA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585788" y="2307177"/>
                    <a:ext cx="8989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0B72140B-8A06-DB44-8219-7C3652E9F39E}"/>
                      </a:ext>
                    </a:extLst>
                  </p14:cNvPr>
                  <p14:cNvContentPartPr/>
                  <p14:nvPr/>
                </p14:nvContentPartPr>
                <p14:xfrm>
                  <a:off x="2488148" y="2987217"/>
                  <a:ext cx="105840" cy="684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B72140B-8A06-DB44-8219-7C3652E9F39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34508" y="2879217"/>
                    <a:ext cx="21348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CF26AAD-5886-1941-B2BE-E4BB0AEDFC9F}"/>
                      </a:ext>
                    </a:extLst>
                  </p14:cNvPr>
                  <p14:cNvContentPartPr/>
                  <p14:nvPr/>
                </p14:nvContentPartPr>
                <p14:xfrm>
                  <a:off x="2921948" y="3300777"/>
                  <a:ext cx="763200" cy="237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CF26AAD-5886-1941-B2BE-E4BB0AEDFC9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68308" y="3193137"/>
                    <a:ext cx="87084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D98646C9-D917-494E-9335-F79A9125E07F}"/>
                      </a:ext>
                    </a:extLst>
                  </p14:cNvPr>
                  <p14:cNvContentPartPr/>
                  <p14:nvPr/>
                </p14:nvContentPartPr>
                <p14:xfrm>
                  <a:off x="1580588" y="3646737"/>
                  <a:ext cx="11880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D98646C9-D917-494E-9335-F79A9125E07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526588" y="3539097"/>
                    <a:ext cx="22644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E90A33E-203F-E54D-A842-D277E9BC76B6}"/>
                </a:ext>
              </a:extLst>
            </p:cNvPr>
            <p:cNvSpPr txBox="1"/>
            <p:nvPr/>
          </p:nvSpPr>
          <p:spPr>
            <a:xfrm>
              <a:off x="266380" y="1748281"/>
              <a:ext cx="1640193" cy="400110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Sequencing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2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906423"/>
          </a:xfrm>
        </p:spPr>
        <p:txBody>
          <a:bodyPr/>
          <a:lstStyle/>
          <a:p>
            <a:r>
              <a:rPr lang="en-GB" sz="4400" dirty="0"/>
              <a:t>Mutant survivors/victims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421A6-7E84-1941-82B1-BCACA600348F}"/>
              </a:ext>
            </a:extLst>
          </p:cNvPr>
          <p:cNvSpPr txBox="1"/>
          <p:nvPr/>
        </p:nvSpPr>
        <p:spPr>
          <a:xfrm>
            <a:off x="554370" y="1135646"/>
            <a:ext cx="2872643" cy="1169551"/>
          </a:xfrm>
          <a:prstGeom prst="rect">
            <a:avLst/>
          </a:prstGeom>
          <a:noFill/>
          <a:ln w="53975" cmpd="thickThin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lower(name), price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hotels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 price &gt; 100</a:t>
            </a:r>
          </a:p>
          <a:p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price DESC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LIMIT 5</a:t>
            </a:r>
            <a:endParaRPr lang="en-US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1E1424-1750-3C44-BCF7-352521D61912}"/>
              </a:ext>
            </a:extLst>
          </p:cNvPr>
          <p:cNvGrpSpPr/>
          <p:nvPr/>
        </p:nvGrpSpPr>
        <p:grpSpPr>
          <a:xfrm>
            <a:off x="3578456" y="1135645"/>
            <a:ext cx="2872643" cy="1169551"/>
            <a:chOff x="3578456" y="1135645"/>
            <a:chExt cx="2872643" cy="116955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574E49-8795-F74A-8837-C3748892949B}"/>
                </a:ext>
              </a:extLst>
            </p:cNvPr>
            <p:cNvSpPr txBox="1"/>
            <p:nvPr/>
          </p:nvSpPr>
          <p:spPr>
            <a:xfrm>
              <a:off x="3578456" y="1135645"/>
              <a:ext cx="2872643" cy="11695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SELECT upper(name), price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FROM hotels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WHER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price &gt; 100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ORDER BY price DESC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LIMIT 5</a:t>
              </a:r>
              <a:endPara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657631-37D2-A844-B5B7-421824C59EFC}"/>
                    </a:ext>
                  </a:extLst>
                </p14:cNvPr>
                <p14:cNvContentPartPr/>
                <p14:nvPr/>
              </p14:nvContentPartPr>
              <p14:xfrm>
                <a:off x="4441900" y="1281749"/>
                <a:ext cx="494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657631-37D2-A844-B5B7-421824C59E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88260" y="1174109"/>
                  <a:ext cx="60192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C1D912-0847-8C47-A30F-D28D5CD021FD}"/>
              </a:ext>
            </a:extLst>
          </p:cNvPr>
          <p:cNvGrpSpPr/>
          <p:nvPr/>
        </p:nvGrpSpPr>
        <p:grpSpPr>
          <a:xfrm>
            <a:off x="6600408" y="1135644"/>
            <a:ext cx="2872643" cy="1169551"/>
            <a:chOff x="6600408" y="1135644"/>
            <a:chExt cx="2872643" cy="116955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7BA72BA-7494-A446-B9B7-D70ACD674D60}"/>
                </a:ext>
              </a:extLst>
            </p:cNvPr>
            <p:cNvSpPr txBox="1"/>
            <p:nvPr/>
          </p:nvSpPr>
          <p:spPr>
            <a:xfrm>
              <a:off x="6600408" y="1135644"/>
              <a:ext cx="2872643" cy="11695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SELECT lower(name), null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FROM hotels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WHER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price &gt; 100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ORDER BY price DESC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LIMIT 5</a:t>
              </a:r>
              <a:endPara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C500214-7DD1-9148-B823-DB48B2347FC1}"/>
                    </a:ext>
                  </a:extLst>
                </p14:cNvPr>
                <p14:cNvContentPartPr/>
                <p14:nvPr/>
              </p14:nvContentPartPr>
              <p14:xfrm>
                <a:off x="8848300" y="1275269"/>
                <a:ext cx="4330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C500214-7DD1-9148-B823-DB48B2347FC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94300" y="1167629"/>
                  <a:ext cx="54072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3089E5-688A-914A-92B0-B691130492AA}"/>
              </a:ext>
            </a:extLst>
          </p:cNvPr>
          <p:cNvGrpSpPr/>
          <p:nvPr/>
        </p:nvGrpSpPr>
        <p:grpSpPr>
          <a:xfrm>
            <a:off x="554370" y="2457397"/>
            <a:ext cx="2872643" cy="1169551"/>
            <a:chOff x="554370" y="2457397"/>
            <a:chExt cx="2872643" cy="116955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CD8BD7B-1D5A-6541-8DDF-2BAEA382353A}"/>
                </a:ext>
              </a:extLst>
            </p:cNvPr>
            <p:cNvSpPr txBox="1"/>
            <p:nvPr/>
          </p:nvSpPr>
          <p:spPr>
            <a:xfrm>
              <a:off x="554370" y="2457397"/>
              <a:ext cx="2872643" cy="11695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SELECT lower(name), price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FROM hotels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WHER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price &lt; 100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ORDER BY price DESC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LIMIT 5</a:t>
              </a:r>
              <a:endPara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8589B1D-E789-C84B-AC80-9F956A36806A}"/>
                    </a:ext>
                  </a:extLst>
                </p14:cNvPr>
                <p14:cNvContentPartPr/>
                <p14:nvPr/>
              </p14:nvContentPartPr>
              <p14:xfrm>
                <a:off x="1921540" y="3019109"/>
                <a:ext cx="12564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8589B1D-E789-C84B-AC80-9F956A3680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67540" y="2911109"/>
                  <a:ext cx="2332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A2A330-C171-D749-9AD9-19EF95EC1F6A}"/>
              </a:ext>
            </a:extLst>
          </p:cNvPr>
          <p:cNvGrpSpPr/>
          <p:nvPr/>
        </p:nvGrpSpPr>
        <p:grpSpPr>
          <a:xfrm>
            <a:off x="3578456" y="2457396"/>
            <a:ext cx="2872643" cy="1169551"/>
            <a:chOff x="3578456" y="2457396"/>
            <a:chExt cx="2872643" cy="116955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25CBFB8-4EB5-D445-9E04-11CD1EF5E946}"/>
                </a:ext>
              </a:extLst>
            </p:cNvPr>
            <p:cNvSpPr txBox="1"/>
            <p:nvPr/>
          </p:nvSpPr>
          <p:spPr>
            <a:xfrm>
              <a:off x="3578456" y="2457396"/>
              <a:ext cx="2872643" cy="11695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SELECT lower(name), price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FROM hotels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WHER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price = 100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ORDER BY price DESC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LIMIT 5</a:t>
              </a:r>
              <a:endPara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6DFA904-93C0-BF4C-8494-26A65BCA0123}"/>
                    </a:ext>
                  </a:extLst>
                </p14:cNvPr>
                <p14:cNvContentPartPr/>
                <p14:nvPr/>
              </p14:nvContentPartPr>
              <p14:xfrm>
                <a:off x="4952740" y="3050429"/>
                <a:ext cx="12816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6DFA904-93C0-BF4C-8494-26A65BCA01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99100" y="2942789"/>
                  <a:ext cx="23580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98A150-C55B-D744-BF31-84252B09ECFF}"/>
              </a:ext>
            </a:extLst>
          </p:cNvPr>
          <p:cNvGrpSpPr/>
          <p:nvPr/>
        </p:nvGrpSpPr>
        <p:grpSpPr>
          <a:xfrm>
            <a:off x="6600408" y="2457395"/>
            <a:ext cx="2872643" cy="1169551"/>
            <a:chOff x="554370" y="3779148"/>
            <a:chExt cx="2872643" cy="116955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545A029-9834-A949-8A4D-F1B367D605B5}"/>
                </a:ext>
              </a:extLst>
            </p:cNvPr>
            <p:cNvSpPr txBox="1"/>
            <p:nvPr/>
          </p:nvSpPr>
          <p:spPr>
            <a:xfrm>
              <a:off x="554370" y="3779148"/>
              <a:ext cx="2872643" cy="11695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SELECT lower(name), price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FROM hotels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WHER</a:t>
              </a:r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price &gt; 100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ORDER BY price ASC</a:t>
              </a:r>
            </a:p>
            <a:p>
              <a:r>
                <a:rPr lang="en-US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LIMIT 5</a:t>
              </a:r>
              <a:endPara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F3D4BA3-6DEE-014E-9AC2-CFFEA01F8DD0}"/>
                    </a:ext>
                  </a:extLst>
                </p14:cNvPr>
                <p14:cNvContentPartPr/>
                <p14:nvPr/>
              </p14:nvContentPartPr>
              <p14:xfrm>
                <a:off x="2257780" y="4587629"/>
                <a:ext cx="32580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F3D4BA3-6DEE-014E-9AC2-CFFEA01F8DD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03780" y="4479989"/>
                  <a:ext cx="433440" cy="218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0D84935-9EDA-B54E-AC72-0C1CCD5B6E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911E88A-B2C8-C042-9EAE-60969F840FBB}"/>
              </a:ext>
            </a:extLst>
          </p:cNvPr>
          <p:cNvSpPr txBox="1"/>
          <p:nvPr/>
        </p:nvSpPr>
        <p:spPr>
          <a:xfrm>
            <a:off x="5893242" y="1765744"/>
            <a:ext cx="475753" cy="52322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╳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1FFD95F-7FE8-194A-AF35-5BF236B8EEA8}"/>
              </a:ext>
            </a:extLst>
          </p:cNvPr>
          <p:cNvSpPr txBox="1"/>
          <p:nvPr/>
        </p:nvSpPr>
        <p:spPr>
          <a:xfrm>
            <a:off x="2884512" y="3103726"/>
            <a:ext cx="475753" cy="52322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╳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E5DF46-1A2E-A54A-A0C6-6A15F3CF84E4}"/>
              </a:ext>
            </a:extLst>
          </p:cNvPr>
          <p:cNvSpPr txBox="1"/>
          <p:nvPr/>
        </p:nvSpPr>
        <p:spPr>
          <a:xfrm>
            <a:off x="5917097" y="3100244"/>
            <a:ext cx="475753" cy="52322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╳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F5B4FA7-8208-874D-9E2B-C3422122D3E8}"/>
              </a:ext>
            </a:extLst>
          </p:cNvPr>
          <p:cNvSpPr txBox="1"/>
          <p:nvPr/>
        </p:nvSpPr>
        <p:spPr>
          <a:xfrm>
            <a:off x="8933688" y="1695223"/>
            <a:ext cx="659959" cy="707886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✓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E1E058-5169-264D-A4CF-8585CBCAC29A}"/>
              </a:ext>
            </a:extLst>
          </p:cNvPr>
          <p:cNvSpPr txBox="1"/>
          <p:nvPr/>
        </p:nvSpPr>
        <p:spPr>
          <a:xfrm>
            <a:off x="1096496" y="2789524"/>
            <a:ext cx="7930498" cy="461665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  <a:effectLst>
            <a:glow>
              <a:schemeClr val="tx2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  <a:effectLst>
                  <a:glow rad="546100">
                    <a:schemeClr val="bg2">
                      <a:alpha val="40000"/>
                    </a:schemeClr>
                  </a:glow>
                </a:effectLst>
              </a:rPr>
              <a:t>Column projection </a:t>
            </a:r>
            <a:r>
              <a:rPr lang="en-US" sz="2400" dirty="0">
                <a:solidFill>
                  <a:schemeClr val="tx1"/>
                </a:solidFill>
                <a:effectLst>
                  <a:glow rad="546100">
                    <a:schemeClr val="bg2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price</a:t>
            </a:r>
            <a:r>
              <a:rPr lang="en-US" sz="2400" dirty="0">
                <a:solidFill>
                  <a:schemeClr val="tx1"/>
                </a:solidFill>
                <a:effectLst>
                  <a:glow rad="546100">
                    <a:schemeClr val="bg2">
                      <a:alpha val="40000"/>
                    </a:schemeClr>
                  </a:glow>
                </a:effectLst>
              </a:rPr>
              <a:t> not fully covered by test suite.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93910FA-CF9A-D046-B9F7-CC4CBD16A4E4}"/>
              </a:ext>
            </a:extLst>
          </p:cNvPr>
          <p:cNvSpPr txBox="1"/>
          <p:nvPr/>
        </p:nvSpPr>
        <p:spPr>
          <a:xfrm>
            <a:off x="8933688" y="3071258"/>
            <a:ext cx="475753" cy="52322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╳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1A122AC-04E3-384D-99FB-129D386C313B}"/>
              </a:ext>
            </a:extLst>
          </p:cNvPr>
          <p:cNvSpPr txBox="1"/>
          <p:nvPr/>
        </p:nvSpPr>
        <p:spPr>
          <a:xfrm>
            <a:off x="5610407" y="3833431"/>
            <a:ext cx="3862644" cy="104644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TEST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size == 2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r</a:t>
            </a:r>
            <a:r>
              <a:rPr lang="en-US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ult[0] == ‘princess’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Assert result[1] == ‘ac hotel’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B737C502-B263-7549-81AE-D386D97B0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44734"/>
              </p:ext>
            </p:extLst>
          </p:nvPr>
        </p:nvGraphicFramePr>
        <p:xfrm>
          <a:off x="554370" y="3779147"/>
          <a:ext cx="2369488" cy="1302504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435556">
                  <a:extLst>
                    <a:ext uri="{9D8B030D-6E8A-4147-A177-3AD203B41FA5}">
                      <a16:colId xmlns:a16="http://schemas.microsoft.com/office/drawing/2014/main" val="176342285"/>
                    </a:ext>
                  </a:extLst>
                </a:gridCol>
                <a:gridCol w="1050455">
                  <a:extLst>
                    <a:ext uri="{9D8B030D-6E8A-4147-A177-3AD203B41FA5}">
                      <a16:colId xmlns:a16="http://schemas.microsoft.com/office/drawing/2014/main" val="1163189869"/>
                    </a:ext>
                  </a:extLst>
                </a:gridCol>
                <a:gridCol w="883477">
                  <a:extLst>
                    <a:ext uri="{9D8B030D-6E8A-4147-A177-3AD203B41FA5}">
                      <a16:colId xmlns:a16="http://schemas.microsoft.com/office/drawing/2014/main" val="4262282079"/>
                    </a:ext>
                  </a:extLst>
                </a:gridCol>
              </a:tblGrid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ID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NAME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PRICE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895032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85484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40811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Motel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29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3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80" grpId="0"/>
      <p:bldP spid="80" grpId="1"/>
      <p:bldP spid="81" grpId="0"/>
      <p:bldP spid="81" grpId="1"/>
      <p:bldP spid="102" grpId="0"/>
      <p:bldP spid="43" grpId="0"/>
      <p:bldP spid="104" grpId="0"/>
      <p:bldP spid="10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906423"/>
          </a:xfrm>
        </p:spPr>
        <p:txBody>
          <a:bodyPr/>
          <a:lstStyle/>
          <a:p>
            <a:r>
              <a:rPr lang="en-GB" sz="4400" dirty="0"/>
              <a:t>Gaps versus weaknesses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D2127A-0C4F-FB42-B7C9-9251034CB908}"/>
              </a:ext>
            </a:extLst>
          </p:cNvPr>
          <p:cNvGrpSpPr/>
          <p:nvPr/>
        </p:nvGrpSpPr>
        <p:grpSpPr>
          <a:xfrm>
            <a:off x="3583380" y="1445733"/>
            <a:ext cx="2993239" cy="1267465"/>
            <a:chOff x="6600408" y="1135644"/>
            <a:chExt cx="2993239" cy="1267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A784F67-99BA-F142-93ED-C422B3EFF094}"/>
                </a:ext>
              </a:extLst>
            </p:cNvPr>
            <p:cNvGrpSpPr/>
            <p:nvPr/>
          </p:nvGrpSpPr>
          <p:grpSpPr>
            <a:xfrm>
              <a:off x="6600408" y="1135644"/>
              <a:ext cx="2872643" cy="1169551"/>
              <a:chOff x="6600408" y="1135644"/>
              <a:chExt cx="2872643" cy="116955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630619-8FF4-D549-B503-A07E9C63720A}"/>
                  </a:ext>
                </a:extLst>
              </p:cNvPr>
              <p:cNvSpPr txBox="1"/>
              <p:nvPr/>
            </p:nvSpPr>
            <p:spPr>
              <a:xfrm>
                <a:off x="6600408" y="1135644"/>
                <a:ext cx="2872643" cy="1169551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 w="6350">
                <a:noFill/>
                <a:prstDash val="solid"/>
                <a:round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lower(name), null</a:t>
                </a:r>
              </a:p>
              <a:p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 hotels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</a:t>
                </a:r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E price &gt; 100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ORDER BY price DESC</a:t>
                </a:r>
              </a:p>
              <a:p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LIMIT 5</a:t>
                </a:r>
                <a:endParaRPr lang="en-US" sz="1200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AEAE1C7-523C-8741-8368-9958BCFF3A74}"/>
                      </a:ext>
                    </a:extLst>
                  </p14:cNvPr>
                  <p14:cNvContentPartPr/>
                  <p14:nvPr/>
                </p14:nvContentPartPr>
                <p14:xfrm>
                  <a:off x="8848300" y="1275269"/>
                  <a:ext cx="43308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7AEAE1C7-523C-8741-8368-9958BCFF3A74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794300" y="1167629"/>
                    <a:ext cx="54072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D243B8-8DCA-634C-89AC-CF73C8627B70}"/>
                </a:ext>
              </a:extLst>
            </p:cNvPr>
            <p:cNvSpPr txBox="1"/>
            <p:nvPr/>
          </p:nvSpPr>
          <p:spPr>
            <a:xfrm>
              <a:off x="8933688" y="1695223"/>
              <a:ext cx="659959" cy="707886"/>
            </a:xfrm>
            <a:prstGeom prst="rect">
              <a:avLst/>
            </a:prstGeom>
            <a:noFill/>
            <a:ln w="6350">
              <a:noFill/>
              <a:prstDash val="solid"/>
              <a:round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</a:rPr>
                <a:t>✓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59A6031-B115-BB4A-80B7-86D3905BAE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019" y="3163386"/>
            <a:ext cx="9394825" cy="17359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Survivors can suggest a gap in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However, perhaps </a:t>
            </a:r>
            <a:r>
              <a:rPr lang="en-US" sz="2400" b="0" dirty="0">
                <a:latin typeface="Courier New" panose="02070309020205020404" pitchFamily="49" charset="0"/>
                <a:cs typeface="Courier New" panose="02070309020205020404" pitchFamily="49" charset="0"/>
              </a:rPr>
              <a:t>price</a:t>
            </a:r>
            <a:r>
              <a:rPr lang="en-US" sz="2400" b="0" dirty="0"/>
              <a:t> was expected to be </a:t>
            </a:r>
            <a:r>
              <a:rPr lang="en-US" sz="2400" b="0" dirty="0"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en-US" sz="2400" b="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Suggests that more tests and discriminating test data is required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3C803-B301-B24A-A8B7-38762FD7DC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2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CCC1D-CC54-8849-B2D7-79AFC3BED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551" y="503479"/>
            <a:ext cx="6642898" cy="42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1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478417C-465D-624D-BB5D-9094C70877A9}"/>
              </a:ext>
            </a:extLst>
          </p:cNvPr>
          <p:cNvCxnSpPr/>
          <p:nvPr/>
        </p:nvCxnSpPr>
        <p:spPr>
          <a:xfrm>
            <a:off x="4996207" y="821046"/>
            <a:ext cx="0" cy="4722829"/>
          </a:xfrm>
          <a:prstGeom prst="line">
            <a:avLst/>
          </a:prstGeom>
          <a:ln w="85725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D33D675-CFEF-0940-B639-2531B24D17DC}"/>
              </a:ext>
            </a:extLst>
          </p:cNvPr>
          <p:cNvSpPr/>
          <p:nvPr/>
        </p:nvSpPr>
        <p:spPr>
          <a:xfrm>
            <a:off x="5835916" y="1124177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Mutant 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Under Test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4BEF8B-3478-B44B-978B-7AADDA1BAD3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868541" y="2311844"/>
            <a:ext cx="1044198" cy="712017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BC3942-7506-E64E-801D-506482020C0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138223" y="1868784"/>
            <a:ext cx="1777781" cy="1021101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D9F2A6-1E7C-BF4F-8A33-F04FD7CA1BDE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448658" y="2297691"/>
            <a:ext cx="0" cy="592195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FE0BCC-682C-404A-A431-E4D6913EF568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>
            <a:off x="3525481" y="2311844"/>
            <a:ext cx="0" cy="578042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D9CB07-FD60-7D47-82FC-D78C31DD82A1}"/>
              </a:ext>
            </a:extLst>
          </p:cNvPr>
          <p:cNvSpPr/>
          <p:nvPr/>
        </p:nvSpPr>
        <p:spPr>
          <a:xfrm>
            <a:off x="2912739" y="2889886"/>
            <a:ext cx="1225484" cy="886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 err="1">
                <a:solidFill>
                  <a:srgbClr val="3A3A3A"/>
                </a:solidFill>
              </a:rPr>
              <a:t>HiveRunner</a:t>
            </a:r>
            <a:endParaRPr lang="en-US" sz="1400" b="1" kern="0" spc="-60" dirty="0">
              <a:solidFill>
                <a:srgbClr val="3A3A3A"/>
              </a:solidFill>
            </a:endParaRP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User Test Suite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90406F-86D4-A24E-A11F-027E944399A5}"/>
              </a:ext>
            </a:extLst>
          </p:cNvPr>
          <p:cNvSpPr/>
          <p:nvPr/>
        </p:nvSpPr>
        <p:spPr>
          <a:xfrm>
            <a:off x="5835916" y="2889886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>
              <a:solidFill>
                <a:srgbClr val="3A3A3A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77E168-154B-7C42-88EC-684FA7499102}"/>
              </a:ext>
            </a:extLst>
          </p:cNvPr>
          <p:cNvSpPr/>
          <p:nvPr/>
        </p:nvSpPr>
        <p:spPr>
          <a:xfrm>
            <a:off x="5835916" y="4313920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Mutation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Reports</a:t>
            </a:r>
            <a:endParaRPr lang="en-US" sz="1400" kern="0" spc="-60" dirty="0">
              <a:solidFill>
                <a:srgbClr val="3A3A3A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AD1A3C-BA9B-2C42-BFE2-B44F3970C5FA}"/>
              </a:ext>
            </a:extLst>
          </p:cNvPr>
          <p:cNvSpPr/>
          <p:nvPr/>
        </p:nvSpPr>
        <p:spPr>
          <a:xfrm>
            <a:off x="2912739" y="1425724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Under 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4607F09-4DA6-A74E-B423-EC736FEF07A6}"/>
              </a:ext>
            </a:extLst>
          </p:cNvPr>
          <p:cNvSpPr/>
          <p:nvPr/>
        </p:nvSpPr>
        <p:spPr>
          <a:xfrm>
            <a:off x="1255799" y="1425724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Setup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1C86CF-64AD-654E-B311-CC1E7E87E009}"/>
              </a:ext>
            </a:extLst>
          </p:cNvPr>
          <p:cNvSpPr/>
          <p:nvPr/>
        </p:nvSpPr>
        <p:spPr>
          <a:xfrm>
            <a:off x="5988316" y="1276577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Mutant 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Under Test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1DA91D6-0BE9-F54D-A54E-B0ECAC5D79BE}"/>
              </a:ext>
            </a:extLst>
          </p:cNvPr>
          <p:cNvSpPr/>
          <p:nvPr/>
        </p:nvSpPr>
        <p:spPr>
          <a:xfrm>
            <a:off x="6140716" y="1428977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Mutant SQL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kern="0" spc="-60" dirty="0">
                <a:solidFill>
                  <a:srgbClr val="3A3A3A"/>
                </a:solidFill>
              </a:rPr>
              <a:t>Under Test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C5090F-028A-B642-934D-1D0B9FCCFA1F}"/>
              </a:ext>
            </a:extLst>
          </p:cNvPr>
          <p:cNvSpPr/>
          <p:nvPr/>
        </p:nvSpPr>
        <p:spPr>
          <a:xfrm>
            <a:off x="2912739" y="4332319"/>
            <a:ext cx="1225484" cy="886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Test </a:t>
            </a:r>
          </a:p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Reports</a:t>
            </a:r>
            <a:endParaRPr lang="en-US" sz="1400" kern="0" spc="-60" dirty="0">
              <a:solidFill>
                <a:srgbClr val="3A3A3A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8A1966-2565-364B-B89B-B97E3F05A659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3525481" y="3776006"/>
            <a:ext cx="0" cy="556313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5E3935-ED40-804A-B490-2E4CA3DF5E7F}"/>
              </a:ext>
            </a:extLst>
          </p:cNvPr>
          <p:cNvSpPr/>
          <p:nvPr/>
        </p:nvSpPr>
        <p:spPr>
          <a:xfrm>
            <a:off x="7731561" y="2889886"/>
            <a:ext cx="1225484" cy="886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90000" rIns="90000" rtlCol="0" anchor="ctr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r>
              <a:rPr lang="en-US" sz="1400" b="1" kern="0" spc="-60" dirty="0">
                <a:solidFill>
                  <a:srgbClr val="3A3A3A"/>
                </a:solidFill>
              </a:rPr>
              <a:t>Mutant Gene DB + Sequencer</a:t>
            </a:r>
            <a:endParaRPr lang="en-US" sz="1400" kern="0" spc="-60" dirty="0">
              <a:solidFill>
                <a:srgbClr val="3A3A3A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D7D576-41DB-2F48-B81C-C31F3711162B}"/>
              </a:ext>
            </a:extLst>
          </p:cNvPr>
          <p:cNvCxnSpPr>
            <a:cxnSpLocks/>
            <a:stCxn id="34" idx="1"/>
            <a:endCxn id="9" idx="3"/>
          </p:cNvCxnSpPr>
          <p:nvPr/>
        </p:nvCxnSpPr>
        <p:spPr>
          <a:xfrm flipH="1">
            <a:off x="7061400" y="3332946"/>
            <a:ext cx="670161" cy="0"/>
          </a:xfrm>
          <a:prstGeom prst="straightConnector1">
            <a:avLst/>
          </a:prstGeom>
          <a:ln w="47625">
            <a:solidFill>
              <a:schemeClr val="tx1"/>
            </a:solidFill>
            <a:prstDash val="sys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1E288F-C29A-E74F-8C80-0AE7783B8326}"/>
              </a:ext>
            </a:extLst>
          </p:cNvPr>
          <p:cNvCxnSpPr>
            <a:cxnSpLocks/>
          </p:cNvCxnSpPr>
          <p:nvPr/>
        </p:nvCxnSpPr>
        <p:spPr>
          <a:xfrm flipV="1">
            <a:off x="6448658" y="2297690"/>
            <a:ext cx="0" cy="592195"/>
          </a:xfrm>
          <a:prstGeom prst="straightConnector1">
            <a:avLst/>
          </a:prstGeom>
          <a:ln w="47625">
            <a:solidFill>
              <a:schemeClr val="tx1"/>
            </a:solidFill>
            <a:prstDash val="sysDot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09BE66-C329-FD46-B0AD-0F66F723A76C}"/>
              </a:ext>
            </a:extLst>
          </p:cNvPr>
          <p:cNvCxnSpPr>
            <a:cxnSpLocks/>
          </p:cNvCxnSpPr>
          <p:nvPr/>
        </p:nvCxnSpPr>
        <p:spPr>
          <a:xfrm flipH="1">
            <a:off x="4138224" y="3127127"/>
            <a:ext cx="1697692" cy="0"/>
          </a:xfrm>
          <a:prstGeom prst="straightConnector1">
            <a:avLst/>
          </a:prstGeom>
          <a:ln w="47625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1AC758-3EF0-2941-8697-BBB3FA15BB4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138224" y="3332946"/>
            <a:ext cx="1697692" cy="0"/>
          </a:xfrm>
          <a:prstGeom prst="straightConnector1">
            <a:avLst/>
          </a:prstGeom>
          <a:ln w="47625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C2CCF7-1D59-D64E-AEB0-0299017BE8D6}"/>
              </a:ext>
            </a:extLst>
          </p:cNvPr>
          <p:cNvCxnSpPr>
            <a:cxnSpLocks/>
          </p:cNvCxnSpPr>
          <p:nvPr/>
        </p:nvCxnSpPr>
        <p:spPr>
          <a:xfrm flipH="1">
            <a:off x="4138224" y="3513626"/>
            <a:ext cx="1697692" cy="0"/>
          </a:xfrm>
          <a:prstGeom prst="straightConnector1">
            <a:avLst/>
          </a:prstGeom>
          <a:ln w="47625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FB0655-EC6C-AF4F-BE21-56184C3CEF52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6448658" y="3776006"/>
            <a:ext cx="0" cy="537914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01ADA77-0214-2244-87AD-E63E64EC96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215">
            <a:off x="5963494" y="3060761"/>
            <a:ext cx="1010388" cy="642887"/>
          </a:xfrm>
          <a:prstGeom prst="rect">
            <a:avLst/>
          </a:prstGeom>
        </p:spPr>
      </p:pic>
      <p:sp>
        <p:nvSpPr>
          <p:cNvPr id="57" name="Title 2">
            <a:extLst>
              <a:ext uri="{FF2B5EF4-FFF2-40B4-BE49-F238E27FC236}">
                <a16:creationId xmlns:a16="http://schemas.microsoft.com/office/drawing/2014/main" id="{05EA3EC9-45E2-3145-9639-A4BF5FCF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72" y="174620"/>
            <a:ext cx="9394306" cy="748757"/>
          </a:xfrm>
        </p:spPr>
        <p:txBody>
          <a:bodyPr/>
          <a:lstStyle/>
          <a:p>
            <a:r>
              <a:rPr lang="en-GB" sz="4400" dirty="0"/>
              <a:t>Mutant Swarm: How it works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091CE3-319C-E448-909F-EEF2ED797CBD}"/>
              </a:ext>
            </a:extLst>
          </p:cNvPr>
          <p:cNvCxnSpPr>
            <a:cxnSpLocks/>
          </p:cNvCxnSpPr>
          <p:nvPr/>
        </p:nvCxnSpPr>
        <p:spPr>
          <a:xfrm flipH="1">
            <a:off x="4138223" y="3332946"/>
            <a:ext cx="1697692" cy="0"/>
          </a:xfrm>
          <a:prstGeom prst="straightConnector1">
            <a:avLst/>
          </a:prstGeom>
          <a:ln w="47625">
            <a:solidFill>
              <a:schemeClr val="tx1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2880C61-560E-6949-9F57-F09D7B958558}"/>
              </a:ext>
            </a:extLst>
          </p:cNvPr>
          <p:cNvSpPr txBox="1"/>
          <p:nvPr/>
        </p:nvSpPr>
        <p:spPr>
          <a:xfrm>
            <a:off x="7736969" y="1122688"/>
            <a:ext cx="2440152" cy="307777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Run tests + report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1EDA12-6D29-334B-AA50-5F60641A7159}"/>
              </a:ext>
            </a:extLst>
          </p:cNvPr>
          <p:cNvSpPr txBox="1"/>
          <p:nvPr/>
        </p:nvSpPr>
        <p:spPr>
          <a:xfrm>
            <a:off x="7731561" y="1121344"/>
            <a:ext cx="2440152" cy="523220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 startAt="2"/>
            </a:pPr>
            <a:r>
              <a:rPr lang="en-US" sz="1400" dirty="0"/>
              <a:t>Sequence SQL genes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020EEF-B55D-AB4D-AA42-3E266BC0BD04}"/>
              </a:ext>
            </a:extLst>
          </p:cNvPr>
          <p:cNvSpPr txBox="1"/>
          <p:nvPr/>
        </p:nvSpPr>
        <p:spPr>
          <a:xfrm>
            <a:off x="7731561" y="1130120"/>
            <a:ext cx="2440152" cy="738664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 startAt="3"/>
            </a:pPr>
            <a:r>
              <a:rPr lang="en-US" sz="1400" dirty="0"/>
              <a:t>Generate mutants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396195-B76A-5B45-9568-85CFCD5AA14B}"/>
              </a:ext>
            </a:extLst>
          </p:cNvPr>
          <p:cNvSpPr txBox="1"/>
          <p:nvPr/>
        </p:nvSpPr>
        <p:spPr>
          <a:xfrm>
            <a:off x="7742377" y="1117161"/>
            <a:ext cx="2440152" cy="1169551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endParaRPr lang="en-US" sz="1400" dirty="0"/>
          </a:p>
          <a:p>
            <a:pPr marL="342900" indent="-342900">
              <a:buFont typeface="+mj-lt"/>
              <a:buAutoNum type="arabicPeriod" startAt="4"/>
            </a:pPr>
            <a:r>
              <a:rPr lang="en-US" sz="1400" dirty="0">
                <a:solidFill>
                  <a:schemeClr val="tx1"/>
                </a:solidFill>
              </a:rPr>
              <a:t>Run tests for each mutant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688E-E0FD-A44C-9839-D45611D7524A}"/>
              </a:ext>
            </a:extLst>
          </p:cNvPr>
          <p:cNvSpPr txBox="1"/>
          <p:nvPr/>
        </p:nvSpPr>
        <p:spPr>
          <a:xfrm>
            <a:off x="7739673" y="1120876"/>
            <a:ext cx="2440152" cy="1384995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1400" dirty="0">
                <a:solidFill>
                  <a:schemeClr val="tx1"/>
                </a:solidFill>
              </a:rPr>
              <a:t>Mutation report</a:t>
            </a:r>
          </a:p>
        </p:txBody>
      </p:sp>
    </p:spTree>
    <p:extLst>
      <p:ext uri="{BB962C8B-B14F-4D97-AF65-F5344CB8AC3E}">
        <p14:creationId xmlns:p14="http://schemas.microsoft.com/office/powerpoint/2010/main" val="186990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AC6CB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34" grpId="0" animBg="1"/>
      <p:bldP spid="34" grpId="1" animBg="1"/>
      <p:bldP spid="31" grpId="0"/>
      <p:bldP spid="32" grpId="0"/>
      <p:bldP spid="33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80A74-9926-7248-BC3F-D1C208D512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7" y="140677"/>
            <a:ext cx="8250651" cy="5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7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Challenges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31635"/>
            <a:ext cx="9394825" cy="35499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Execution performance</a:t>
            </a:r>
          </a:p>
          <a:p>
            <a:pPr marL="996950" lvl="2" indent="-457200"/>
            <a:r>
              <a:rPr lang="en-GB" sz="2400" dirty="0" err="1"/>
              <a:t>HiveRunner</a:t>
            </a:r>
            <a:r>
              <a:rPr lang="en-GB" sz="2400" dirty="0"/>
              <a:t> is not the fastest</a:t>
            </a:r>
          </a:p>
          <a:p>
            <a:pPr marL="996950" lvl="2" indent="-457200"/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Solutions?</a:t>
            </a:r>
          </a:p>
          <a:p>
            <a:pPr marL="996950" lvl="2" indent="-457200"/>
            <a:r>
              <a:rPr lang="en-GB" sz="2400" b="0" dirty="0"/>
              <a:t>Run tests in parallel</a:t>
            </a:r>
          </a:p>
          <a:p>
            <a:pPr marL="996950" lvl="2" indent="-457200"/>
            <a:r>
              <a:rPr lang="en-GB" sz="2400" b="0" dirty="0"/>
              <a:t>Mutate only changed code sections</a:t>
            </a:r>
          </a:p>
          <a:p>
            <a:pPr marL="996950" lvl="2" indent="-457200"/>
            <a:r>
              <a:rPr lang="en-GB" sz="2400" dirty="0"/>
              <a:t>Improve </a:t>
            </a:r>
            <a:r>
              <a:rPr lang="en-GB" sz="2400" dirty="0" err="1"/>
              <a:t>HiveRunner</a:t>
            </a:r>
            <a:r>
              <a:rPr lang="en-GB" sz="2400" dirty="0"/>
              <a:t> performance</a:t>
            </a:r>
            <a:endParaRPr lang="en-GB" sz="2400" b="0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666D0EE-608C-8C43-9324-20688A283BBF}"/>
              </a:ext>
            </a:extLst>
          </p:cNvPr>
          <p:cNvSpPr txBox="1">
            <a:spLocks/>
          </p:cNvSpPr>
          <p:nvPr/>
        </p:nvSpPr>
        <p:spPr>
          <a:xfrm>
            <a:off x="363538" y="2471230"/>
            <a:ext cx="9394825" cy="570942"/>
          </a:xfrm>
          <a:prstGeom prst="rect">
            <a:avLst/>
          </a:prstGeom>
        </p:spPr>
        <p:txBody>
          <a:bodyPr vert="horz" lIns="0" tIns="72000" rIns="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tabLst/>
              <a:defRPr sz="1400" kern="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 algn="ctr">
              <a:buFont typeface="Arial" panose="020B0604020202020204" pitchFamily="34" charset="0"/>
              <a:buNone/>
            </a:pPr>
            <a:r>
              <a:rPr lang="en-GB" sz="3600" i="1" dirty="0" err="1"/>
              <a:t>t</a:t>
            </a:r>
            <a:r>
              <a:rPr lang="en-GB" sz="3600" i="1" baseline="-25000" dirty="0" err="1"/>
              <a:t>MS</a:t>
            </a:r>
            <a:r>
              <a:rPr lang="en-GB" sz="3600" i="1" dirty="0"/>
              <a:t> </a:t>
            </a:r>
            <a:r>
              <a:rPr lang="en-GB" sz="3600" dirty="0"/>
              <a:t>∝</a:t>
            </a:r>
            <a:r>
              <a:rPr lang="en-GB" sz="3600" i="1" dirty="0"/>
              <a:t> </a:t>
            </a:r>
            <a:r>
              <a:rPr lang="en-GB" sz="3600" i="1" dirty="0" err="1"/>
              <a:t>t</a:t>
            </a:r>
            <a:r>
              <a:rPr lang="en-GB" sz="3600" i="1" baseline="-25000" dirty="0" err="1"/>
              <a:t>HR</a:t>
            </a:r>
            <a:r>
              <a:rPr lang="en-GB" sz="3600" i="1" dirty="0"/>
              <a:t> × genes × mutations</a:t>
            </a:r>
          </a:p>
        </p:txBody>
      </p:sp>
    </p:spTree>
    <p:extLst>
      <p:ext uri="{BB962C8B-B14F-4D97-AF65-F5344CB8AC3E}">
        <p14:creationId xmlns:p14="http://schemas.microsoft.com/office/powerpoint/2010/main" val="424832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Summary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31635"/>
            <a:ext cx="9394825" cy="35499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Created a toolkit to facilitate:</a:t>
            </a:r>
          </a:p>
          <a:p>
            <a:pPr marL="996950" lvl="2" indent="-457200"/>
            <a:r>
              <a:rPr lang="en-GB" sz="2400" dirty="0"/>
              <a:t>Increased test development, of a higher quality</a:t>
            </a:r>
          </a:p>
          <a:p>
            <a:pPr marL="996950" lvl="2" indent="-457200"/>
            <a:r>
              <a:rPr lang="en-GB" sz="2400" dirty="0"/>
              <a:t>Data quality improvement by identifying errors</a:t>
            </a:r>
          </a:p>
          <a:p>
            <a:pPr marL="996950" lvl="2" indent="-457200"/>
            <a:r>
              <a:rPr lang="en-GB" sz="2400" dirty="0"/>
              <a:t>Unit testing, modularisation, test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Future work: Improve:</a:t>
            </a:r>
          </a:p>
          <a:p>
            <a:pPr marL="996950" lvl="2" indent="-457200"/>
            <a:r>
              <a:rPr lang="en-GB" sz="2400" dirty="0"/>
              <a:t>Execution performance</a:t>
            </a:r>
          </a:p>
          <a:p>
            <a:pPr marL="996950" lvl="2" indent="-457200"/>
            <a:r>
              <a:rPr lang="en-GB" sz="2400" dirty="0"/>
              <a:t>Mutation types (greater coverage of SQL language)</a:t>
            </a:r>
          </a:p>
        </p:txBody>
      </p:sp>
    </p:spTree>
    <p:extLst>
      <p:ext uri="{BB962C8B-B14F-4D97-AF65-F5344CB8AC3E}">
        <p14:creationId xmlns:p14="http://schemas.microsoft.com/office/powerpoint/2010/main" val="2575007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4899821"/>
          </a:xfrm>
        </p:spPr>
        <p:txBody>
          <a:bodyPr anchor="ctr"/>
          <a:lstStyle/>
          <a:p>
            <a:pPr algn="ctr"/>
            <a:r>
              <a:rPr lang="en-GB" sz="4400" dirty="0" err="1"/>
              <a:t>github.com</a:t>
            </a:r>
            <a:r>
              <a:rPr lang="en-GB" sz="4400" dirty="0"/>
              <a:t>/</a:t>
            </a:r>
            <a:r>
              <a:rPr lang="en-GB" sz="4400" dirty="0" err="1"/>
              <a:t>HotelsDotCom</a:t>
            </a:r>
            <a:r>
              <a:rPr lang="en-GB" sz="4400" dirty="0"/>
              <a:t>/</a:t>
            </a:r>
            <a:br>
              <a:rPr lang="en-GB" sz="4400" dirty="0"/>
            </a:br>
            <a:r>
              <a:rPr lang="en-GB" sz="4400" dirty="0"/>
              <a:t>mutant-swarm</a:t>
            </a:r>
            <a:br>
              <a:rPr lang="en-GB" sz="4400" dirty="0"/>
            </a:br>
            <a:br>
              <a:rPr lang="en-GB" sz="4400" dirty="0"/>
            </a:br>
            <a:r>
              <a:rPr lang="en-GB" sz="4400" b="0" dirty="0" err="1"/>
              <a:t>hive-runner-user@googlegroups.com</a:t>
            </a:r>
            <a:br>
              <a:rPr lang="en-GB" sz="4400" b="0" dirty="0"/>
            </a:br>
            <a:br>
              <a:rPr lang="en-GB" sz="4400" dirty="0"/>
            </a:br>
            <a:r>
              <a:rPr lang="en-GB" sz="4400" b="0" dirty="0" err="1"/>
              <a:t>linkedin.com</a:t>
            </a:r>
            <a:r>
              <a:rPr lang="en-GB" sz="4400" b="0" dirty="0"/>
              <a:t>/in/</a:t>
            </a:r>
            <a:r>
              <a:rPr lang="en-GB" sz="4400" b="0" dirty="0" err="1"/>
              <a:t>teabot</a:t>
            </a:r>
            <a:br>
              <a:rPr lang="en-GB" sz="4400" b="0" dirty="0"/>
            </a:br>
            <a:r>
              <a:rPr lang="en-GB" sz="4400" b="0" dirty="0" err="1"/>
              <a:t>linkedin.com</a:t>
            </a:r>
            <a:r>
              <a:rPr lang="en-GB" sz="4400" b="0" dirty="0"/>
              <a:t>/in/jay-</a:t>
            </a:r>
            <a:r>
              <a:rPr lang="en-GB" sz="4400" b="0" dirty="0" err="1"/>
              <a:t>greeeen</a:t>
            </a:r>
            <a:endParaRPr lang="en-GB" sz="4400" b="0" dirty="0"/>
          </a:p>
        </p:txBody>
      </p:sp>
    </p:spTree>
    <p:extLst>
      <p:ext uri="{BB962C8B-B14F-4D97-AF65-F5344CB8AC3E}">
        <p14:creationId xmlns:p14="http://schemas.microsoft.com/office/powerpoint/2010/main" val="837742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672" y="120651"/>
            <a:ext cx="9394306" cy="4899821"/>
          </a:xfrm>
        </p:spPr>
        <p:txBody>
          <a:bodyPr anchor="ctr"/>
          <a:lstStyle/>
          <a:p>
            <a:pPr algn="ctr"/>
            <a:r>
              <a:rPr lang="en-GB" sz="5400" dirty="0"/>
              <a:t>Thank you!</a:t>
            </a:r>
            <a:br>
              <a:rPr lang="en-GB" sz="5400" dirty="0"/>
            </a:br>
            <a:br>
              <a:rPr lang="en-GB" sz="5400" b="0" dirty="0"/>
            </a:br>
            <a:r>
              <a:rPr lang="en-GB" sz="5400" dirty="0"/>
              <a:t>Questions?</a:t>
            </a:r>
            <a:endParaRPr lang="en-GB" sz="5400" b="0" dirty="0"/>
          </a:p>
        </p:txBody>
      </p:sp>
    </p:spTree>
    <p:extLst>
      <p:ext uri="{BB962C8B-B14F-4D97-AF65-F5344CB8AC3E}">
        <p14:creationId xmlns:p14="http://schemas.microsoft.com/office/powerpoint/2010/main" val="1550002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Unit testing SQL: Challenges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Unit test culture + tools not as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Monolithic scripts difficult to reason about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No visibility on test coverage or 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507F25-3DAF-1043-8BC0-F3EEEDADD5C4}"/>
              </a:ext>
            </a:extLst>
          </p:cNvPr>
          <p:cNvSpPr txBox="1"/>
          <p:nvPr/>
        </p:nvSpPr>
        <p:spPr>
          <a:xfrm>
            <a:off x="1139244" y="2410167"/>
            <a:ext cx="7843412" cy="1846659"/>
          </a:xfrm>
          <a:prstGeom prst="rect">
            <a:avLst/>
          </a:prstGeom>
          <a:solidFill>
            <a:schemeClr val="bg1">
              <a:lumMod val="25000"/>
            </a:schemeClr>
          </a:solidFill>
          <a:ln w="6350">
            <a:noFill/>
            <a:prstDash val="solid"/>
            <a:round/>
            <a:headEnd/>
            <a:tailEnd/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case when ( ! 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 LIKE '%&lt;%') and length(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0), "\\;", 2)) &gt; 0 )</a:t>
            </a:r>
          </a:p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   then 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0), "\\;", 2)</a:t>
            </a:r>
          </a:p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   end as extract1,</a:t>
            </a:r>
          </a:p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case when ( ! 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 LIKE '%&lt;%') and length(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0), "\\;", 6)) &gt; 0 )</a:t>
            </a:r>
          </a:p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   then cast(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</a:t>
            </a:r>
            <a:r>
              <a:rPr lang="en-US" sz="12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get_from_list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(p4, '\\,', 0), "\\;", 6) as BIGINT)</a:t>
            </a:r>
          </a:p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PT Mono" panose="02060509020205020204" pitchFamily="49" charset="77"/>
              </a:rPr>
              <a:t>   end as extract2</a:t>
            </a:r>
          </a:p>
        </p:txBody>
      </p:sp>
    </p:spTree>
    <p:extLst>
      <p:ext uri="{BB962C8B-B14F-4D97-AF65-F5344CB8AC3E}">
        <p14:creationId xmlns:p14="http://schemas.microsoft.com/office/powerpoint/2010/main" val="386416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72A93B-F4FA-D146-B116-9F4B6C345FCB}"/>
              </a:ext>
            </a:extLst>
          </p:cNvPr>
          <p:cNvSpPr/>
          <p:nvPr/>
        </p:nvSpPr>
        <p:spPr>
          <a:xfrm>
            <a:off x="0" y="0"/>
            <a:ext cx="10160000" cy="5894363"/>
          </a:xfrm>
          <a:prstGeom prst="rect">
            <a:avLst/>
          </a:prstGeom>
          <a:solidFill>
            <a:srgbClr val="5B5B5B"/>
          </a:solidFill>
        </p:spPr>
        <p:txBody>
          <a:bodyPr lIns="90000" rIns="90000" rtlCol="0" anchor="t" anchorCtr="0">
            <a:noAutofit/>
          </a:bodyPr>
          <a:lstStyle/>
          <a:p>
            <a:pPr marL="6350" algn="ctr" defTabSz="685800">
              <a:spcBef>
                <a:spcPts val="600"/>
              </a:spcBef>
            </a:pPr>
            <a:endParaRPr lang="en-US" sz="1400" kern="0" spc="-60" dirty="0" err="1">
              <a:solidFill>
                <a:srgbClr val="3A3A3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43360-8C21-D749-AC09-9EEB2F60CE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89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F2179-045C-2E46-BD77-68258CA06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92792" cy="5894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9281BE-6ACF-3F4B-AE2E-EA83D3C92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00940" cy="58943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861" y="211012"/>
            <a:ext cx="8986146" cy="1338349"/>
          </a:xfrm>
        </p:spPr>
        <p:txBody>
          <a:bodyPr/>
          <a:lstStyle/>
          <a:p>
            <a:pPr algn="ctr"/>
            <a:r>
              <a:rPr lang="en-GB" sz="4400" u="sng" dirty="0">
                <a:solidFill>
                  <a:schemeClr val="bg2"/>
                </a:solidFill>
              </a:rPr>
              <a:t>45</a:t>
            </a:r>
            <a:r>
              <a:rPr lang="en-GB" sz="4400" dirty="0">
                <a:solidFill>
                  <a:schemeClr val="bg2"/>
                </a:solidFill>
              </a:rPr>
              <a:t> years on:</a:t>
            </a:r>
            <a:br>
              <a:rPr lang="en-GB" sz="4400" dirty="0">
                <a:solidFill>
                  <a:schemeClr val="bg2"/>
                </a:solidFill>
              </a:rPr>
            </a:br>
            <a:r>
              <a:rPr lang="en-GB" sz="4400" dirty="0">
                <a:solidFill>
                  <a:schemeClr val="bg2"/>
                </a:solidFill>
              </a:rPr>
              <a:t>Is SQL still relevant?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671DF-2216-DE4D-86BD-C62C54D67715}"/>
              </a:ext>
            </a:extLst>
          </p:cNvPr>
          <p:cNvSpPr txBox="1"/>
          <p:nvPr/>
        </p:nvSpPr>
        <p:spPr>
          <a:xfrm rot="16200000">
            <a:off x="-125707" y="3507921"/>
            <a:ext cx="1371600" cy="646331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Platform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E0A9F-0FD3-F848-B94E-177EECBF5F59}"/>
              </a:ext>
            </a:extLst>
          </p:cNvPr>
          <p:cNvSpPr txBox="1"/>
          <p:nvPr/>
        </p:nvSpPr>
        <p:spPr>
          <a:xfrm rot="16200000">
            <a:off x="-125706" y="1832175"/>
            <a:ext cx="1371600" cy="646331"/>
          </a:xfrm>
          <a:prstGeom prst="rect">
            <a:avLst/>
          </a:prstGeom>
          <a:noFill/>
          <a:ln w="6350">
            <a:noFill/>
            <a:prstDash val="solid"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SQL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release(s)</a:t>
            </a:r>
          </a:p>
        </p:txBody>
      </p:sp>
    </p:spTree>
    <p:extLst>
      <p:ext uri="{BB962C8B-B14F-4D97-AF65-F5344CB8AC3E}">
        <p14:creationId xmlns:p14="http://schemas.microsoft.com/office/powerpoint/2010/main" val="22208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Our vision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126" y="1516185"/>
            <a:ext cx="9394825" cy="23211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Any process that alters or interprets data should be tested!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Unit tests are the first defence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Hours of test development saves days of data clean-up</a:t>
            </a:r>
          </a:p>
        </p:txBody>
      </p:sp>
    </p:spTree>
    <p:extLst>
      <p:ext uri="{BB962C8B-B14F-4D97-AF65-F5344CB8AC3E}">
        <p14:creationId xmlns:p14="http://schemas.microsoft.com/office/powerpoint/2010/main" val="129685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Unit testing SQL: Challenges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Unit test culture + tools not as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Monolithic scripts difficult to reason about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No visibility on test coverage or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28510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Code coverage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FFE14-FF9C-BC41-AAC7-A752D2ABF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47" y="1155851"/>
            <a:ext cx="7705306" cy="4268589"/>
          </a:xfrm>
          <a:prstGeom prst="rect">
            <a:avLst/>
          </a:prstGeom>
          <a:effectLst>
            <a:glow rad="38100">
              <a:schemeClr val="bg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1716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Unit testing SQL: Focus areas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92737"/>
            <a:ext cx="9394825" cy="3488837"/>
          </a:xfrm>
        </p:spPr>
        <p:txBody>
          <a:bodyPr/>
          <a:lstStyle/>
          <a:p>
            <a:r>
              <a:rPr lang="en-GB" sz="2400" b="0" dirty="0"/>
              <a:t>Improve the following:</a:t>
            </a:r>
          </a:p>
          <a:p>
            <a:pPr marL="636588" lvl="1" indent="-457200"/>
            <a:r>
              <a:rPr lang="en-GB" sz="2400" b="0" dirty="0"/>
              <a:t>Unit testing frameworks</a:t>
            </a:r>
          </a:p>
          <a:p>
            <a:pPr marL="996950" lvl="2" indent="-457200"/>
            <a:r>
              <a:rPr lang="en-GB" sz="2400" i="1" dirty="0" err="1"/>
              <a:t>HiveRunner</a:t>
            </a:r>
            <a:endParaRPr lang="en-GB" sz="2400" b="0" i="1" dirty="0"/>
          </a:p>
          <a:p>
            <a:pPr marL="636588" lvl="1" indent="-457200"/>
            <a:r>
              <a:rPr lang="en-GB" sz="2400" b="0" dirty="0"/>
              <a:t>SQL modularisation patterns</a:t>
            </a:r>
          </a:p>
          <a:p>
            <a:pPr marL="636588" lvl="1" indent="-457200"/>
            <a:r>
              <a:rPr lang="en-GB" sz="2400" b="0" dirty="0"/>
              <a:t>Code coverage</a:t>
            </a:r>
          </a:p>
          <a:p>
            <a:pPr marL="996950" lvl="2" indent="-457200"/>
            <a:r>
              <a:rPr lang="en-GB" sz="2400" i="1" dirty="0" err="1"/>
              <a:t>MutantSwarm</a:t>
            </a: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25750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2C831-53DC-422E-9414-30A9DF9E3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err="1"/>
              <a:t>HiveRunner</a:t>
            </a:r>
            <a:r>
              <a:rPr lang="en-GB" sz="4400" dirty="0"/>
              <a:t> overview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DA382-B394-4AE0-A00C-CEA4AB95F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538" y="1492737"/>
            <a:ext cx="9394825" cy="34888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Open source unit test framework for Hive SQL</a:t>
            </a:r>
          </a:p>
          <a:p>
            <a:pPr marL="996950" lvl="2" indent="-457200"/>
            <a:r>
              <a:rPr lang="en-GB" sz="2400" i="1" dirty="0">
                <a:hlinkClick r:id="rId3"/>
              </a:rPr>
              <a:t>https://github.com/klarna/HiveRunner</a:t>
            </a:r>
            <a:endParaRPr lang="en-GB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Local execution (Laptop/CI servers)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Test cases defined in Java + Hive SQL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/>
              <a:t>Based on JUnit 4</a:t>
            </a:r>
            <a:endParaRPr lang="en-GB" sz="2400" dirty="0"/>
          </a:p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3239839279"/>
      </p:ext>
    </p:extLst>
  </p:cSld>
  <p:clrMapOvr>
    <a:masterClrMapping/>
  </p:clrMapOvr>
</p:sld>
</file>

<file path=ppt/theme/theme1.xml><?xml version="1.0" encoding="utf-8"?>
<a:theme xmlns:a="http://schemas.openxmlformats.org/drawingml/2006/main" name="H.COM Internal">
  <a:themeElements>
    <a:clrScheme name="HCOM 2018">
      <a:dk1>
        <a:srgbClr val="000000"/>
      </a:dk1>
      <a:lt1>
        <a:srgbClr val="E5E1E6"/>
      </a:lt1>
      <a:dk2>
        <a:srgbClr val="CB2C30"/>
      </a:dk2>
      <a:lt2>
        <a:srgbClr val="FFFFFF"/>
      </a:lt2>
      <a:accent1>
        <a:srgbClr val="CB2C30"/>
      </a:accent1>
      <a:accent2>
        <a:srgbClr val="7B1FA2"/>
      </a:accent2>
      <a:accent3>
        <a:srgbClr val="1976D2"/>
      </a:accent3>
      <a:accent4>
        <a:srgbClr val="92E2F4"/>
      </a:accent4>
      <a:accent5>
        <a:srgbClr val="4BB65A"/>
      </a:accent5>
      <a:accent6>
        <a:srgbClr val="F9DC5C"/>
      </a:accent6>
      <a:hlink>
        <a:srgbClr val="1193B1"/>
      </a:hlink>
      <a:folHlink>
        <a:srgbClr val="1A1C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lIns="90000" rIns="90000" rtlCol="0" anchor="t" anchorCtr="0">
        <a:noAutofit/>
      </a:bodyPr>
      <a:lstStyle>
        <a:defPPr marL="6350" algn="ctr" defTabSz="685800">
          <a:spcBef>
            <a:spcPts val="600"/>
          </a:spcBef>
          <a:defRPr sz="1400" kern="0" spc="-60" dirty="0" err="1" smtClean="0">
            <a:solidFill>
              <a:srgbClr val="3A3A3A"/>
            </a:solidFill>
          </a:defRPr>
        </a:defPPr>
      </a:lstStyle>
    </a:spDef>
    <a:txDef>
      <a:spPr>
        <a:noFill/>
        <a:ln w="6350">
          <a:noFill/>
          <a:prstDash val="solid"/>
          <a:round/>
          <a:headEnd/>
          <a:tailEnd/>
        </a:ln>
      </a:spPr>
      <a:bodyPr wrap="none" rtlCol="0">
        <a:spAutoFit/>
      </a:bodyPr>
      <a:lstStyle>
        <a:defPPr marL="182563" indent="-182563">
          <a:buFont typeface="Arial" panose="020B0604020202020204" pitchFamily="34" charset="0"/>
          <a:buChar char="•"/>
          <a:defRPr sz="1400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OM Template 2018 final" id="{995C428A-2082-0140-8013-ED5291A99FD0}" vid="{E73E3A63-10F9-FD4C-812D-A8E0639965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</Template>
  <TotalTime>55747</TotalTime>
  <Words>1662</Words>
  <Application>Microsoft Macintosh PowerPoint</Application>
  <PresentationFormat>Custom</PresentationFormat>
  <Paragraphs>514</Paragraphs>
  <Slides>36</Slides>
  <Notes>36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ArialMT</vt:lpstr>
      <vt:lpstr>Avenir Black</vt:lpstr>
      <vt:lpstr>Avenir Book</vt:lpstr>
      <vt:lpstr>Avenir Light</vt:lpstr>
      <vt:lpstr>Avenir Light Oblique</vt:lpstr>
      <vt:lpstr>Calibri</vt:lpstr>
      <vt:lpstr>Courier New</vt:lpstr>
      <vt:lpstr>PT Mono</vt:lpstr>
      <vt:lpstr>H.COM Internal</vt:lpstr>
      <vt:lpstr>Mutant Tests Too: The SQL</vt:lpstr>
      <vt:lpstr>PowerPoint Presentation</vt:lpstr>
      <vt:lpstr>PowerPoint Presentation</vt:lpstr>
      <vt:lpstr>45 years on: Is SQL still relevant?</vt:lpstr>
      <vt:lpstr>Our vision</vt:lpstr>
      <vt:lpstr>Unit testing SQL: Challenges</vt:lpstr>
      <vt:lpstr>Code coverage</vt:lpstr>
      <vt:lpstr>Unit testing SQL: Focus areas</vt:lpstr>
      <vt:lpstr>HiveRunner overview</vt:lpstr>
      <vt:lpstr>Framework: HiveRunner</vt:lpstr>
      <vt:lpstr>THOUGHTWORKS TECHNOLOGY RADAR</vt:lpstr>
      <vt:lpstr>Monolithic queries</vt:lpstr>
      <vt:lpstr>Approaches</vt:lpstr>
      <vt:lpstr>Chained Tables</vt:lpstr>
      <vt:lpstr>Chained Tables</vt:lpstr>
      <vt:lpstr>Variable substitution</vt:lpstr>
      <vt:lpstr>Variable substitution</vt:lpstr>
      <vt:lpstr>Nested Views</vt:lpstr>
      <vt:lpstr>Nested Views</vt:lpstr>
      <vt:lpstr>Testing: Job counts</vt:lpstr>
      <vt:lpstr>Testing: Execution time</vt:lpstr>
      <vt:lpstr>Further details</vt:lpstr>
      <vt:lpstr>Mutant Swarm</vt:lpstr>
      <vt:lpstr>Code coverage tools</vt:lpstr>
      <vt:lpstr>What is Mutation testing?</vt:lpstr>
      <vt:lpstr>Example SQL test</vt:lpstr>
      <vt:lpstr>Mutating SQL</vt:lpstr>
      <vt:lpstr>Mutant survivors/victims</vt:lpstr>
      <vt:lpstr>Gaps versus weaknesses</vt:lpstr>
      <vt:lpstr>Mutant Swarm: How it works</vt:lpstr>
      <vt:lpstr>PowerPoint Presentation</vt:lpstr>
      <vt:lpstr>Challenges</vt:lpstr>
      <vt:lpstr>Summary</vt:lpstr>
      <vt:lpstr>github.com/HotelsDotCom/ mutant-swarm  hive-runner-user@googlegroups.com  linkedin.com/in/teabot linkedin.com/in/jay-greeeen</vt:lpstr>
      <vt:lpstr>Thank you!  Questions?</vt:lpstr>
      <vt:lpstr>Unit testing SQL: Challenges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Elliot West</dc:creator>
  <cp:keywords/>
  <dc:description/>
  <cp:lastModifiedBy>Elliot West</cp:lastModifiedBy>
  <cp:revision>366</cp:revision>
  <cp:lastPrinted>2019-03-20T14:00:11Z</cp:lastPrinted>
  <dcterms:created xsi:type="dcterms:W3CDTF">2018-07-13T12:38:47Z</dcterms:created>
  <dcterms:modified xsi:type="dcterms:W3CDTF">2019-05-03T08:14:26Z</dcterms:modified>
  <cp:category/>
</cp:coreProperties>
</file>